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80" r:id="rId2"/>
    <p:sldId id="278" r:id="rId3"/>
    <p:sldId id="281" r:id="rId4"/>
    <p:sldId id="29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77" r:id="rId13"/>
    <p:sldId id="258" r:id="rId14"/>
    <p:sldId id="257" r:id="rId15"/>
    <p:sldId id="259" r:id="rId16"/>
    <p:sldId id="260" r:id="rId17"/>
    <p:sldId id="261" r:id="rId18"/>
    <p:sldId id="264" r:id="rId19"/>
    <p:sldId id="263" r:id="rId20"/>
    <p:sldId id="271" r:id="rId21"/>
    <p:sldId id="269" r:id="rId22"/>
    <p:sldId id="268" r:id="rId23"/>
    <p:sldId id="272" r:id="rId24"/>
    <p:sldId id="270" r:id="rId25"/>
    <p:sldId id="273" r:id="rId26"/>
    <p:sldId id="293" r:id="rId27"/>
    <p:sldId id="292" r:id="rId28"/>
    <p:sldId id="295" r:id="rId29"/>
    <p:sldId id="266" r:id="rId30"/>
    <p:sldId id="274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5" autoAdjust="0"/>
    <p:restoredTop sz="94660"/>
  </p:normalViewPr>
  <p:slideViewPr>
    <p:cSldViewPr>
      <p:cViewPr varScale="1">
        <p:scale>
          <a:sx n="85" d="100"/>
          <a:sy n="85" d="100"/>
        </p:scale>
        <p:origin x="1320" y="4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EEF1B0-856D-C845-9FB4-52FBC0451C37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389E8-59C0-7F44-B599-086EE156D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28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823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63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143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313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88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21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47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88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463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73614-0BD6-4C51-A35C-C73E6EC2E45B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8FC8A-164B-41CC-B013-7C04E1665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66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technion.ac.il/~elad/teaching/courses/Sparse_Representations_Winter_2017_2018/index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cs.technion.ac.il/~elad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edx.org/course?search_query=sparse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Project-Instructions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16512" y="662499"/>
            <a:ext cx="8672759" cy="5201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40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Sparse and Redundant Representations </a:t>
            </a:r>
            <a:br>
              <a:rPr kumimoji="0" lang="en-US" altLang="he-IL" sz="40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</a:br>
            <a:r>
              <a:rPr kumimoji="0" lang="en-US" altLang="he-IL" sz="40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and Their Applications in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40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Signal and Image Processing </a:t>
            </a:r>
            <a:br>
              <a:rPr kumimoji="0" lang="en-US" altLang="he-IL" sz="32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</a:br>
            <a:endParaRPr kumimoji="0" lang="en-US" altLang="he-IL" sz="3200" b="1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320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(236862)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800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he-IL" sz="280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Winter Semester, 2018/2019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he-IL" sz="2800" b="1" dirty="0">
              <a:latin typeface="Calibri" panose="020F050202020403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he-IL" sz="2800" b="1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he-IL" sz="3600" b="1" dirty="0">
                <a:latin typeface="Calibri" panose="020F0502020204030204" pitchFamily="34" charset="0"/>
              </a:rPr>
              <a:t>Michael (Miki) Elad</a:t>
            </a:r>
            <a:endParaRPr kumimoji="0" lang="en-US" altLang="he-IL" sz="3200" b="0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587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cs typeface="+mn-cs"/>
              </a:rPr>
              <a:t>Technion’s</a:t>
            </a:r>
            <a:r>
              <a:rPr lang="en-US" dirty="0">
                <a:cs typeface="+mn-cs"/>
              </a:rPr>
              <a:t> Students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1501897"/>
            <a:ext cx="7992888" cy="52014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he-IL" sz="2400" dirty="0"/>
              <a:t>Grading: 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he-IL" sz="2400" dirty="0"/>
              <a:t>50% - The MOOC Grade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he-IL" sz="2400" dirty="0"/>
              <a:t>50% - the Project grade </a:t>
            </a:r>
            <a:br>
              <a:rPr lang="en-US" altLang="he-IL" sz="2400" dirty="0"/>
            </a:br>
            <a:r>
              <a:rPr lang="en-US" altLang="he-IL" sz="2400" dirty="0"/>
              <a:t>           (content, presentation, and report)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he-IL" sz="1100" dirty="0"/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he-IL" sz="2400" dirty="0"/>
              <a:t>Free listeners are welcome – both in the MOOC and in class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he-IL" sz="1100" dirty="0"/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he-IL" sz="2400" dirty="0"/>
              <a:t>If you plan to join us this semester, formally or informally, please send an email to both </a:t>
            </a:r>
            <a:r>
              <a:rPr lang="en-US" altLang="he-IL" sz="2400" dirty="0" err="1"/>
              <a:t>Alona</a:t>
            </a:r>
            <a:r>
              <a:rPr lang="en-US" altLang="he-IL" sz="2400" dirty="0"/>
              <a:t> </a:t>
            </a:r>
            <a:r>
              <a:rPr lang="en-US" altLang="he-IL" sz="2400" dirty="0" err="1"/>
              <a:t>Golts</a:t>
            </a:r>
            <a:r>
              <a:rPr lang="en-US" altLang="he-IL" sz="2400" dirty="0"/>
              <a:t> (</a:t>
            </a:r>
            <a:r>
              <a:rPr lang="pl-PL" altLang="he-IL" sz="2400" dirty="0"/>
              <a:t>zadneprovski@gmail.com</a:t>
            </a:r>
            <a:r>
              <a:rPr lang="en-US" altLang="he-IL" sz="2400" dirty="0"/>
              <a:t>) and me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he-IL" sz="1100" dirty="0"/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he-IL" sz="2400" dirty="0" err="1"/>
              <a:t>Technion’s</a:t>
            </a:r>
            <a:r>
              <a:rPr lang="en-US" altLang="he-IL" sz="2400" dirty="0"/>
              <a:t> students do not need to pay for their course on </a:t>
            </a:r>
            <a:r>
              <a:rPr lang="en-US" altLang="he-IL" sz="2400" dirty="0" err="1"/>
              <a:t>edX</a:t>
            </a:r>
            <a:endParaRPr lang="en-US" altLang="he-IL" sz="24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he-IL" sz="1100" dirty="0"/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he-IL" sz="2400" dirty="0">
                <a:hlinkClick r:id="rId3"/>
              </a:rPr>
              <a:t>Course webpage</a:t>
            </a:r>
            <a:r>
              <a:rPr lang="en-US" altLang="he-IL" sz="2400" dirty="0"/>
              <a:t> (for the </a:t>
            </a:r>
            <a:r>
              <a:rPr lang="en-US" altLang="he-IL" sz="2400" dirty="0" err="1"/>
              <a:t>Technion’s</a:t>
            </a:r>
            <a:r>
              <a:rPr lang="en-US" altLang="he-IL" sz="2400" dirty="0"/>
              <a:t> students): It can be easily found under </a:t>
            </a:r>
            <a:r>
              <a:rPr lang="en-US" altLang="he-IL" sz="2400" dirty="0">
                <a:hlinkClick r:id="rId4"/>
              </a:rPr>
              <a:t>my own webpage</a:t>
            </a:r>
            <a:endParaRPr lang="en-US" altLang="he-IL" sz="2400" dirty="0"/>
          </a:p>
        </p:txBody>
      </p:sp>
    </p:spTree>
    <p:extLst>
      <p:ext uri="{BB962C8B-B14F-4D97-AF65-F5344CB8AC3E}">
        <p14:creationId xmlns:p14="http://schemas.microsoft.com/office/powerpoint/2010/main" val="1326473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7384"/>
            <a:ext cx="9144000" cy="6885384"/>
          </a:xfrm>
          <a:prstGeom prst="rect">
            <a:avLst/>
          </a:prstGeom>
          <a:blipFill dpi="0" rotWithShape="1">
            <a:blip r:embed="rId2">
              <a:alphaModFix amt="21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2000"/>
                      </a14:imgEffect>
                    </a14:imgLayer>
                  </a14:imgProps>
                </a:ext>
              </a:extLst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39" y="974802"/>
            <a:ext cx="6488487" cy="4435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6104941" y="4082536"/>
            <a:ext cx="2782093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Font typeface="Wingdings" pitchFamily="2" charset="2"/>
              <a:buNone/>
              <a:tabLst>
                <a:tab pos="1606550" algn="l"/>
              </a:tabLst>
              <a:defRPr/>
            </a:pPr>
            <a:r>
              <a:rPr lang="en-US" sz="4000" b="0" dirty="0">
                <a:solidFill>
                  <a:schemeClr val="bg1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Questions?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320671" y="730031"/>
            <a:ext cx="2350631" cy="3364426"/>
            <a:chOff x="3433277" y="1521505"/>
            <a:chExt cx="2350631" cy="3364426"/>
          </a:xfrm>
        </p:grpSpPr>
        <p:pic>
          <p:nvPicPr>
            <p:cNvPr id="10" name="Picture 10" descr="D:\User Documents\Ron\Desktop\normal_Question_Mark_Guy_1.pn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84"/>
            <a:stretch/>
          </p:blipFill>
          <p:spPr bwMode="auto">
            <a:xfrm>
              <a:off x="3433277" y="1676400"/>
              <a:ext cx="2277447" cy="3209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/>
            <p:cNvSpPr/>
            <p:nvPr/>
          </p:nvSpPr>
          <p:spPr bwMode="auto">
            <a:xfrm rot="1043111">
              <a:off x="4793308" y="1521505"/>
              <a:ext cx="990600" cy="489542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rtl="1" fontAlgn="auto">
                <a:spcBef>
                  <a:spcPts val="0"/>
                </a:spcBef>
                <a:spcAft>
                  <a:spcPts val="0"/>
                </a:spcAft>
              </a:pPr>
              <a:endParaRPr lang="en-US" sz="1800" b="0">
                <a:solidFill>
                  <a:prstClr val="black"/>
                </a:solidFill>
                <a:latin typeface="Calibri" panose="020F050202020403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762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3568" y="4365104"/>
            <a:ext cx="6728792" cy="1968624"/>
          </a:xfrm>
        </p:spPr>
        <p:txBody>
          <a:bodyPr>
            <a:normAutofit fontScale="92500"/>
          </a:bodyPr>
          <a:lstStyle/>
          <a:p>
            <a:endParaRPr lang="en-US" dirty="0"/>
          </a:p>
          <a:p>
            <a:r>
              <a:rPr lang="en-US" sz="4400" dirty="0">
                <a:solidFill>
                  <a:schemeClr val="tx1"/>
                </a:solidFill>
              </a:rPr>
              <a:t>The </a:t>
            </a:r>
            <a:r>
              <a:rPr lang="en-US" sz="4400" dirty="0" err="1">
                <a:solidFill>
                  <a:schemeClr val="tx1"/>
                </a:solidFill>
              </a:rPr>
              <a:t>edX</a:t>
            </a:r>
            <a:r>
              <a:rPr lang="en-US" sz="4400" dirty="0">
                <a:solidFill>
                  <a:schemeClr val="tx1"/>
                </a:solidFill>
              </a:rPr>
              <a:t> Platform and Beyond</a:t>
            </a:r>
          </a:p>
          <a:p>
            <a:r>
              <a:rPr lang="en-US" dirty="0"/>
              <a:t>CS-236862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363"/>
          <a:stretch/>
        </p:blipFill>
        <p:spPr bwMode="auto">
          <a:xfrm>
            <a:off x="559621" y="764704"/>
            <a:ext cx="7972819" cy="3423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4059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edX</a:t>
            </a:r>
            <a:r>
              <a:rPr lang="en-US" dirty="0"/>
              <a:t> Platform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56792"/>
            <a:ext cx="8713938" cy="450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91032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1784"/>
            <a:ext cx="8229600" cy="1143000"/>
          </a:xfrm>
        </p:spPr>
        <p:txBody>
          <a:bodyPr/>
          <a:lstStyle/>
          <a:p>
            <a:r>
              <a:rPr lang="en-US" dirty="0"/>
              <a:t>Register to </a:t>
            </a:r>
            <a:r>
              <a:rPr lang="en-US" dirty="0" err="1"/>
              <a:t>edX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56792"/>
            <a:ext cx="8713938" cy="450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7596336" y="1412776"/>
            <a:ext cx="1441130" cy="792088"/>
          </a:xfrm>
          <a:prstGeom prst="rect">
            <a:avLst/>
          </a:prstGeom>
          <a:solidFill>
            <a:srgbClr val="FFFF00">
              <a:alpha val="25000"/>
            </a:srgb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17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Enrollment to The Course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56792"/>
            <a:ext cx="8713938" cy="450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539552" y="2492896"/>
            <a:ext cx="7920880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If you are taking the Technion course (236862) for credit, please send </a:t>
            </a:r>
            <a:r>
              <a:rPr lang="en-US" sz="2800" dirty="0" err="1">
                <a:solidFill>
                  <a:srgbClr val="92D050"/>
                </a:solidFill>
              </a:rPr>
              <a:t>zadneprovski@gmail.com</a:t>
            </a:r>
            <a:r>
              <a:rPr lang="en-US" sz="2800" dirty="0"/>
              <a:t> the email linked to your </a:t>
            </a:r>
            <a:r>
              <a:rPr lang="en-US" sz="2800" dirty="0" err="1"/>
              <a:t>edX</a:t>
            </a:r>
            <a:r>
              <a:rPr lang="en-US" sz="2800" dirty="0"/>
              <a:t> account, along with the username so we could keep track of your progress</a:t>
            </a:r>
          </a:p>
        </p:txBody>
      </p:sp>
    </p:spTree>
    <p:extLst>
      <p:ext uri="{BB962C8B-B14F-4D97-AF65-F5344CB8AC3E}">
        <p14:creationId xmlns:p14="http://schemas.microsoft.com/office/powerpoint/2010/main" val="3843413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19" r="7863"/>
          <a:stretch/>
        </p:blipFill>
        <p:spPr>
          <a:xfrm>
            <a:off x="467544" y="476672"/>
            <a:ext cx="8424936" cy="578244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732240" y="3645024"/>
            <a:ext cx="1728192" cy="792088"/>
          </a:xfrm>
          <a:prstGeom prst="rect">
            <a:avLst/>
          </a:prstGeom>
          <a:solidFill>
            <a:srgbClr val="FFFF00">
              <a:alpha val="25000"/>
            </a:srgb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99592" y="3212976"/>
            <a:ext cx="4752528" cy="1800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course is free of charge for those who take the </a:t>
            </a:r>
            <a:r>
              <a:rPr lang="en-US" sz="3200" dirty="0" err="1"/>
              <a:t>Technion’s</a:t>
            </a:r>
            <a:r>
              <a:rPr lang="en-US" sz="3200" dirty="0"/>
              <a:t> course !!</a:t>
            </a:r>
          </a:p>
        </p:txBody>
      </p:sp>
    </p:spTree>
    <p:extLst>
      <p:ext uri="{BB962C8B-B14F-4D97-AF65-F5344CB8AC3E}">
        <p14:creationId xmlns:p14="http://schemas.microsoft.com/office/powerpoint/2010/main" val="294903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131840" y="3068960"/>
            <a:ext cx="720080" cy="432048"/>
          </a:xfrm>
          <a:prstGeom prst="rect">
            <a:avLst/>
          </a:prstGeom>
          <a:solidFill>
            <a:srgbClr val="FFFF00">
              <a:alpha val="25000"/>
            </a:srgb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88224" y="4869160"/>
            <a:ext cx="1008112" cy="504056"/>
          </a:xfrm>
          <a:prstGeom prst="rect">
            <a:avLst/>
          </a:prstGeom>
          <a:solidFill>
            <a:srgbClr val="FFFF00">
              <a:alpha val="25000"/>
            </a:srgb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7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Program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331640" y="2123712"/>
            <a:ext cx="6552728" cy="3249504"/>
            <a:chOff x="2349096" y="1691664"/>
            <a:chExt cx="3888232" cy="1395584"/>
          </a:xfrm>
        </p:grpSpPr>
        <p:sp>
          <p:nvSpPr>
            <p:cNvPr id="5" name="Rounded Rectangle 4"/>
            <p:cNvSpPr/>
            <p:nvPr/>
          </p:nvSpPr>
          <p:spPr>
            <a:xfrm>
              <a:off x="2349096" y="1691664"/>
              <a:ext cx="3888232" cy="1395584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u="sng" dirty="0"/>
                <a:t>Professional Certificate Program</a:t>
              </a:r>
              <a:br>
                <a:rPr lang="en-US" b="1" u="sng" dirty="0"/>
              </a:br>
              <a:r>
                <a:rPr lang="en-US" b="1" dirty="0"/>
                <a:t>Sparse Representations in Signal and Image Processing</a:t>
              </a:r>
              <a:endParaRPr lang="en-US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411960" y="2121738"/>
              <a:ext cx="1800000" cy="8752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u="sng" dirty="0">
                  <a:solidFill>
                    <a:schemeClr val="tx1"/>
                  </a:solidFill>
                </a:rPr>
                <a:t>First Course</a:t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Sparse Representations in Signal and Image Processing: Fundamentals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355976" y="2121738"/>
              <a:ext cx="1800200" cy="8752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u="sng" dirty="0">
                  <a:solidFill>
                    <a:schemeClr val="tx1"/>
                  </a:solidFill>
                </a:rPr>
                <a:t>Second Course</a:t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Sparse Representations in Image Processing:</a:t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From Theory to Practice</a:t>
              </a:r>
            </a:p>
          </p:txBody>
        </p:sp>
      </p:grpSp>
      <p:sp>
        <p:nvSpPr>
          <p:cNvPr id="9" name="5-Point Star 8"/>
          <p:cNvSpPr/>
          <p:nvPr/>
        </p:nvSpPr>
        <p:spPr>
          <a:xfrm>
            <a:off x="1763688" y="3140968"/>
            <a:ext cx="2304256" cy="2016224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 are here!</a:t>
            </a:r>
          </a:p>
        </p:txBody>
      </p:sp>
    </p:spTree>
    <p:extLst>
      <p:ext uri="{BB962C8B-B14F-4D97-AF65-F5344CB8AC3E}">
        <p14:creationId xmlns:p14="http://schemas.microsoft.com/office/powerpoint/2010/main" val="36953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Course Length – 5 Weeks </a:t>
            </a:r>
          </a:p>
          <a:p>
            <a:pPr lvl="1"/>
            <a:r>
              <a:rPr lang="en-US" dirty="0"/>
              <a:t>Course Start Date – October 21, 2018</a:t>
            </a:r>
          </a:p>
          <a:p>
            <a:pPr lvl="1"/>
            <a:r>
              <a:rPr lang="da-DK" dirty="0"/>
              <a:t>Course Formal End Date –  February 21, 2019</a:t>
            </a:r>
          </a:p>
          <a:p>
            <a:pPr lvl="1"/>
            <a:r>
              <a:rPr lang="da-DK" dirty="0"/>
              <a:t>New material will be released every week.</a:t>
            </a:r>
          </a:p>
          <a:p>
            <a:pPr lvl="1"/>
            <a:r>
              <a:rPr lang="en-US" dirty="0"/>
              <a:t>You are expected to spend 5-6 hours per week </a:t>
            </a:r>
          </a:p>
          <a:p>
            <a:pPr lvl="1"/>
            <a:r>
              <a:rPr lang="en-US" dirty="0"/>
              <a:t>Note – there is an 12-days delay between material release &amp; class discussion (materials release on Sundays and corresponding class is the next Thursday)</a:t>
            </a:r>
          </a:p>
          <a:p>
            <a:r>
              <a:rPr lang="en-US" dirty="0"/>
              <a:t>Grading Policy </a:t>
            </a:r>
          </a:p>
          <a:p>
            <a:pPr lvl="1"/>
            <a:r>
              <a:rPr lang="fr-FR" dirty="0"/>
              <a:t>Course </a:t>
            </a:r>
            <a:r>
              <a:rPr lang="fr-FR" dirty="0" err="1"/>
              <a:t>Pass</a:t>
            </a:r>
            <a:r>
              <a:rPr lang="fr-FR" dirty="0"/>
              <a:t> Grade: 60-100 (maximum grade 100) </a:t>
            </a:r>
          </a:p>
          <a:p>
            <a:pPr lvl="1"/>
            <a:r>
              <a:rPr lang="en-US" dirty="0"/>
              <a:t>Ingredients:</a:t>
            </a:r>
            <a:br>
              <a:rPr lang="en-US" dirty="0"/>
            </a:br>
            <a:r>
              <a:rPr lang="en-US" sz="2600" b="1" dirty="0"/>
              <a:t>2 Discussions </a:t>
            </a:r>
            <a:r>
              <a:rPr lang="en-US" sz="2600" dirty="0"/>
              <a:t>(10% of the final grade)</a:t>
            </a:r>
            <a:br>
              <a:rPr lang="en-US" sz="2600" dirty="0"/>
            </a:br>
            <a:r>
              <a:rPr lang="en-US" sz="2600" b="1" dirty="0"/>
              <a:t>8 Quizzes</a:t>
            </a:r>
            <a:r>
              <a:rPr lang="en-US" sz="2600" dirty="0"/>
              <a:t> (50% of the final grade)</a:t>
            </a:r>
            <a:br>
              <a:rPr lang="en-US" sz="2600" dirty="0"/>
            </a:br>
            <a:r>
              <a:rPr lang="en-US" sz="2600" b="1" dirty="0"/>
              <a:t>2 </a:t>
            </a:r>
            <a:r>
              <a:rPr lang="en-US" sz="2600" b="1" dirty="0" err="1"/>
              <a:t>Matlab</a:t>
            </a:r>
            <a:r>
              <a:rPr lang="en-US" sz="2600" b="1" dirty="0"/>
              <a:t> programming projects</a:t>
            </a:r>
            <a:r>
              <a:rPr lang="en-US" sz="2600" dirty="0"/>
              <a:t> (40% of the final grade): 10% for the first project and 30% for the second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33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5437167"/>
              </p:ext>
            </p:extLst>
          </p:nvPr>
        </p:nvGraphicFramePr>
        <p:xfrm>
          <a:off x="179512" y="1412776"/>
          <a:ext cx="6768752" cy="5328592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2337967">
                  <a:extLst>
                    <a:ext uri="{9D8B030D-6E8A-4147-A177-3AD203B41FA5}">
                      <a16:colId xmlns:a16="http://schemas.microsoft.com/office/drawing/2014/main" val="1567811230"/>
                    </a:ext>
                  </a:extLst>
                </a:gridCol>
                <a:gridCol w="4430785">
                  <a:extLst>
                    <a:ext uri="{9D8B030D-6E8A-4147-A177-3AD203B41FA5}">
                      <a16:colId xmlns:a16="http://schemas.microsoft.com/office/drawing/2014/main" val="332487927"/>
                    </a:ext>
                  </a:extLst>
                </a:gridCol>
              </a:tblGrid>
              <a:tr h="100811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Lecturer </a:t>
                      </a:r>
                      <a:endParaRPr lang="en-US" sz="2000" baseline="0" dirty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Michael Elad</a:t>
                      </a:r>
                    </a:p>
                    <a:p>
                      <a:pPr marL="1885950" indent="-1885950"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Reception hours:  anytime, set by email</a:t>
                      </a:r>
                    </a:p>
                    <a:p>
                      <a:pPr marL="982663" indent="-982663"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Office 711 in Taub, Phone # 4169</a:t>
                      </a:r>
                      <a:endParaRPr lang="en-US" sz="2000" b="0" baseline="0" dirty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extLst>
                  <a:ext uri="{0D108BD9-81ED-4DB2-BD59-A6C34878D82A}">
                    <a16:rowId xmlns:a16="http://schemas.microsoft.com/office/drawing/2014/main" val="1905922756"/>
                  </a:ext>
                </a:extLst>
              </a:tr>
              <a:tr h="4202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effectLst/>
                          <a:latin typeface="+mn-lt"/>
                          <a:ea typeface="Times New Roman" panose="02020603050405020304" pitchFamily="18" charset="0"/>
                          <a:cs typeface="+mn-cs"/>
                        </a:rPr>
                        <a:t>Teaching Assistant</a:t>
                      </a:r>
                    </a:p>
                  </a:txBody>
                  <a:tcPr marL="64805" marR="6480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+mn-cs"/>
                        </a:rPr>
                        <a:t>Alona</a:t>
                      </a:r>
                      <a:r>
                        <a:rPr lang="en-US" sz="2000" baseline="0" dirty="0">
                          <a:effectLst/>
                          <a:latin typeface="+mn-lt"/>
                          <a:ea typeface="Times New Roman" panose="02020603050405020304" pitchFamily="18" charset="0"/>
                          <a:cs typeface="+mn-cs"/>
                        </a:rPr>
                        <a:t> </a:t>
                      </a:r>
                      <a:r>
                        <a:rPr lang="en-US" sz="2000" baseline="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+mn-cs"/>
                        </a:rPr>
                        <a:t>Golts</a:t>
                      </a:r>
                      <a:endParaRPr lang="en-US" sz="2000" baseline="0" dirty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extLst>
                  <a:ext uri="{0D108BD9-81ED-4DB2-BD59-A6C34878D82A}">
                    <a16:rowId xmlns:a16="http://schemas.microsoft.com/office/drawing/2014/main" val="4097754802"/>
                  </a:ext>
                </a:extLst>
              </a:tr>
              <a:tr h="4202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Credit</a:t>
                      </a:r>
                      <a:endParaRPr lang="en-US" sz="2000" baseline="0" dirty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3 points</a:t>
                      </a:r>
                      <a:endParaRPr lang="en-US" sz="2000" baseline="0" dirty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extLst>
                  <a:ext uri="{0D108BD9-81ED-4DB2-BD59-A6C34878D82A}">
                    <a16:rowId xmlns:a16="http://schemas.microsoft.com/office/drawing/2014/main" val="1748265561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>
                          <a:effectLst/>
                          <a:latin typeface="+mn-lt"/>
                          <a:cs typeface="+mn-cs"/>
                        </a:rPr>
                        <a:t>Time and Place</a:t>
                      </a:r>
                      <a:endParaRPr lang="en-US" sz="2000" baseline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Thursday, 10:30-12:30, Room: Ulman 102</a:t>
                      </a:r>
                      <a:endParaRPr lang="en-US" sz="2000" baseline="0" dirty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extLst>
                  <a:ext uri="{0D108BD9-81ED-4DB2-BD59-A6C34878D82A}">
                    <a16:rowId xmlns:a16="http://schemas.microsoft.com/office/drawing/2014/main" val="340363381"/>
                  </a:ext>
                </a:extLst>
              </a:tr>
              <a:tr h="13681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>
                          <a:effectLst/>
                          <a:latin typeface="+mn-lt"/>
                          <a:cs typeface="+mn-cs"/>
                        </a:rPr>
                        <a:t>Prerequisites</a:t>
                      </a:r>
                      <a:endParaRPr lang="en-US" sz="2000" baseline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tc>
                  <a:txBody>
                    <a:bodyPr/>
                    <a:lstStyle/>
                    <a:p>
                      <a:pPr marL="342900" indent="-34290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Image processing: 236327, 236860 </a:t>
                      </a:r>
                      <a:b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</a:b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or 046200. </a:t>
                      </a:r>
                    </a:p>
                    <a:p>
                      <a:pPr marL="342900" indent="-34290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Numerical algorithms: 234125</a:t>
                      </a:r>
                    </a:p>
                    <a:p>
                      <a:pPr marL="342900" indent="-34290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Graduate students are not obliged </a:t>
                      </a:r>
                      <a:b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</a:b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to these requirements</a:t>
                      </a:r>
                      <a:endParaRPr lang="en-US" sz="2000" baseline="0" dirty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extLst>
                  <a:ext uri="{0D108BD9-81ED-4DB2-BD59-A6C34878D82A}">
                    <a16:rowId xmlns:a16="http://schemas.microsoft.com/office/drawing/2014/main" val="2749278972"/>
                  </a:ext>
                </a:extLst>
              </a:tr>
              <a:tr h="60484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>
                          <a:effectLst/>
                          <a:latin typeface="+mn-lt"/>
                          <a:cs typeface="+mn-cs"/>
                        </a:rPr>
                        <a:t>Literature</a:t>
                      </a:r>
                      <a:endParaRPr lang="en-US" sz="2000" baseline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Recently published papers and the book "</a:t>
                      </a:r>
                      <a:r>
                        <a:rPr lang="en-US" sz="2000" i="1" baseline="0" dirty="0">
                          <a:solidFill>
                            <a:schemeClr val="tx2"/>
                          </a:solidFill>
                          <a:effectLst/>
                          <a:latin typeface="+mn-lt"/>
                          <a:cs typeface="+mn-cs"/>
                        </a:rPr>
                        <a:t>Sparse and Redundant Representations- From Theory to Applications in Signal and Image Processing</a:t>
                      </a:r>
                      <a:r>
                        <a:rPr lang="en-US" sz="2000" baseline="0" dirty="0">
                          <a:effectLst/>
                          <a:latin typeface="+mn-lt"/>
                          <a:cs typeface="+mn-cs"/>
                        </a:rPr>
                        <a:t>" that can be found in the library</a:t>
                      </a:r>
                      <a:endParaRPr lang="en-US" sz="2000" baseline="0" dirty="0">
                        <a:effectLst/>
                        <a:latin typeface="+mn-lt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4805" marR="64805" marT="0" marB="0"/>
                </a:tc>
                <a:extLst>
                  <a:ext uri="{0D108BD9-81ED-4DB2-BD59-A6C34878D82A}">
                    <a16:rowId xmlns:a16="http://schemas.microsoft.com/office/drawing/2014/main" val="3190378423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cs typeface="+mn-cs"/>
              </a:rPr>
              <a:t>Few Details</a:t>
            </a:r>
          </a:p>
        </p:txBody>
      </p:sp>
      <p:pic>
        <p:nvPicPr>
          <p:cNvPr id="1026" name="Picture 2" descr="https://images-na.ssl-images-amazon.com/images/I/41eIuFJMm8L._SX304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548" y="4293096"/>
            <a:ext cx="1896852" cy="2292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517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5 Sections (+1)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20" r="29525"/>
          <a:stretch/>
        </p:blipFill>
        <p:spPr>
          <a:xfrm>
            <a:off x="611560" y="2204864"/>
            <a:ext cx="6156176" cy="431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88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5 Sections (+1)</a:t>
            </a:r>
          </a:p>
          <a:p>
            <a:pPr lvl="1"/>
            <a:r>
              <a:rPr lang="en-US" sz="2400" dirty="0"/>
              <a:t>Each contains videos and knowledge-check questions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254"/>
          <a:stretch/>
        </p:blipFill>
        <p:spPr bwMode="auto">
          <a:xfrm>
            <a:off x="1052723" y="2977164"/>
            <a:ext cx="5884713" cy="363762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" t="70859" r="39220" b="1703"/>
          <a:stretch/>
        </p:blipFill>
        <p:spPr bwMode="auto">
          <a:xfrm>
            <a:off x="4962630" y="2708920"/>
            <a:ext cx="3497802" cy="151808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8959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5 Sections (+1)</a:t>
            </a:r>
          </a:p>
          <a:p>
            <a:pPr lvl="1"/>
            <a:r>
              <a:rPr lang="en-US" sz="2400" dirty="0"/>
              <a:t>Each contains videos and knowledge-check questions</a:t>
            </a:r>
          </a:p>
          <a:p>
            <a:pPr lvl="1"/>
            <a:r>
              <a:rPr lang="en-US" sz="2400" dirty="0"/>
              <a:t>Each contains quizzes (multiple choice questions)</a:t>
            </a:r>
          </a:p>
          <a:p>
            <a:pPr marL="457200" lvl="1" indent="0">
              <a:buNone/>
            </a:pPr>
            <a:endParaRPr lang="en-US" sz="2400" dirty="0"/>
          </a:p>
          <a:p>
            <a:pPr marL="457200" lvl="1" indent="0">
              <a:buNone/>
            </a:pPr>
            <a:endParaRPr lang="en-US" sz="24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044"/>
          <a:stretch/>
        </p:blipFill>
        <p:spPr bwMode="auto">
          <a:xfrm>
            <a:off x="563687" y="3284984"/>
            <a:ext cx="5232449" cy="245500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95"/>
          <a:stretch/>
        </p:blipFill>
        <p:spPr bwMode="auto">
          <a:xfrm>
            <a:off x="3732039" y="4346538"/>
            <a:ext cx="5232449" cy="20415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899592" y="5373216"/>
            <a:ext cx="1296144" cy="360040"/>
          </a:xfrm>
          <a:prstGeom prst="rect">
            <a:avLst/>
          </a:prstGeom>
          <a:solidFill>
            <a:srgbClr val="FFFF00">
              <a:alpha val="25000"/>
            </a:srgb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820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5 Sections (+1)</a:t>
            </a:r>
          </a:p>
          <a:p>
            <a:pPr lvl="1"/>
            <a:r>
              <a:rPr lang="en-US" sz="2400" dirty="0"/>
              <a:t>Each contains videos and knowledge-check questions</a:t>
            </a:r>
          </a:p>
          <a:p>
            <a:pPr lvl="1"/>
            <a:r>
              <a:rPr lang="en-US" sz="2400" dirty="0"/>
              <a:t>Each contains quizzes (multiple choice questions)</a:t>
            </a:r>
          </a:p>
          <a:p>
            <a:pPr lvl="1"/>
            <a:r>
              <a:rPr lang="en-US" sz="2400" dirty="0"/>
              <a:t>Two of them include a discussion</a:t>
            </a:r>
          </a:p>
          <a:p>
            <a:pPr marL="457200" lvl="1" indent="0">
              <a:buNone/>
            </a:pPr>
            <a:endParaRPr lang="en-US" sz="24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535742"/>
            <a:ext cx="5256584" cy="313361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3916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2" b="3313"/>
          <a:stretch/>
        </p:blipFill>
        <p:spPr bwMode="auto">
          <a:xfrm>
            <a:off x="420573" y="3933056"/>
            <a:ext cx="8255883" cy="281866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5 Sections (+1)</a:t>
            </a:r>
          </a:p>
          <a:p>
            <a:pPr lvl="1"/>
            <a:r>
              <a:rPr lang="en-US" sz="2400" dirty="0"/>
              <a:t>Each contains videos and knowledge-check questions</a:t>
            </a:r>
          </a:p>
          <a:p>
            <a:pPr lvl="1"/>
            <a:r>
              <a:rPr lang="en-US" sz="2400" dirty="0"/>
              <a:t>Each contains quizzes (multiple choice questions)</a:t>
            </a:r>
          </a:p>
          <a:p>
            <a:pPr lvl="1"/>
            <a:r>
              <a:rPr lang="en-US" sz="2400" dirty="0"/>
              <a:t>Two of them include a discussion</a:t>
            </a:r>
          </a:p>
          <a:p>
            <a:pPr lvl="1"/>
            <a:r>
              <a:rPr lang="en-US" sz="2400" dirty="0"/>
              <a:t>Two of them include a </a:t>
            </a:r>
            <a:r>
              <a:rPr lang="en-US" sz="2400" dirty="0" err="1"/>
              <a:t>Matlab</a:t>
            </a:r>
            <a:r>
              <a:rPr lang="en-US" sz="2400" dirty="0"/>
              <a:t> project</a:t>
            </a:r>
          </a:p>
          <a:p>
            <a:pPr marL="457200" lvl="1" indent="0">
              <a:buNone/>
            </a:pP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917348" y="5759890"/>
            <a:ext cx="2016224" cy="360040"/>
          </a:xfrm>
          <a:prstGeom prst="rect">
            <a:avLst/>
          </a:prstGeom>
          <a:solidFill>
            <a:srgbClr val="FFFF00">
              <a:alpha val="25000"/>
            </a:srgb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899592" y="6372450"/>
            <a:ext cx="12600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786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 Projects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351309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Project 1 (Released: 4.11, Due: 25.11 3:00 am):</a:t>
            </a:r>
          </a:p>
          <a:p>
            <a:pPr lvl="1"/>
            <a:r>
              <a:rPr lang="en-US" sz="2000" b="1" dirty="0"/>
              <a:t>3 weeks to submit </a:t>
            </a:r>
            <a:r>
              <a:rPr lang="en-US" sz="2000" dirty="0"/>
              <a:t>the report and code</a:t>
            </a:r>
          </a:p>
          <a:p>
            <a:r>
              <a:rPr lang="en-US" sz="2400" dirty="0"/>
              <a:t>Project 2 (Released: 11.11, Due: 16.12 3:00 am):</a:t>
            </a:r>
          </a:p>
          <a:p>
            <a:pPr lvl="1"/>
            <a:r>
              <a:rPr lang="en-US" sz="2000" b="1" dirty="0"/>
              <a:t>5 weeks to submit</a:t>
            </a:r>
            <a:r>
              <a:rPr lang="en-US" sz="2000" dirty="0"/>
              <a:t> the report and code</a:t>
            </a:r>
          </a:p>
          <a:p>
            <a:pPr lvl="1"/>
            <a:endParaRPr lang="en-US" sz="2000" dirty="0"/>
          </a:p>
          <a:p>
            <a:r>
              <a:rPr lang="en-US" sz="2400" dirty="0"/>
              <a:t>The deadlines are also written in </a:t>
            </a:r>
            <a:r>
              <a:rPr lang="en-US" sz="2400" dirty="0" err="1"/>
              <a:t>edX</a:t>
            </a:r>
            <a:r>
              <a:rPr lang="en-US" sz="2400" dirty="0"/>
              <a:t>. Note that deadlines in </a:t>
            </a:r>
            <a:r>
              <a:rPr lang="en-US" sz="2400" dirty="0" err="1"/>
              <a:t>edX</a:t>
            </a:r>
            <a:r>
              <a:rPr lang="en-US" sz="2400" dirty="0"/>
              <a:t> are in UTC. It is your responsibility to submit the response in time. If not, the assignment cannot be evaluated in </a:t>
            </a:r>
            <a:r>
              <a:rPr lang="en-US" sz="2400" dirty="0" err="1"/>
              <a:t>edX</a:t>
            </a:r>
            <a:r>
              <a:rPr lang="en-US" sz="2400" dirty="0"/>
              <a:t> and your grade will be zero.</a:t>
            </a:r>
          </a:p>
        </p:txBody>
      </p:sp>
      <p:sp>
        <p:nvSpPr>
          <p:cNvPr id="7" name="Rectangle 6"/>
          <p:cNvSpPr/>
          <p:nvPr/>
        </p:nvSpPr>
        <p:spPr>
          <a:xfrm>
            <a:off x="611560" y="5301208"/>
            <a:ext cx="7848872" cy="1224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Start working on the assignments before the class assembles (there is a delay of 1.5 weeks) !!</a:t>
            </a:r>
          </a:p>
          <a:p>
            <a:pPr algn="ctr"/>
            <a:r>
              <a:rPr lang="en-US" sz="2800" dirty="0"/>
              <a:t>Special reception hours will be announced</a:t>
            </a:r>
          </a:p>
        </p:txBody>
      </p:sp>
    </p:spTree>
    <p:extLst>
      <p:ext uri="{BB962C8B-B14F-4D97-AF65-F5344CB8AC3E}">
        <p14:creationId xmlns:p14="http://schemas.microsoft.com/office/powerpoint/2010/main" val="1019234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 in </a:t>
            </a:r>
            <a:r>
              <a:rPr lang="en-US" dirty="0" err="1"/>
              <a:t>Matlab</a:t>
            </a:r>
            <a:r>
              <a:rPr lang="en-US" dirty="0"/>
              <a:t>/Python*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567333"/>
            <a:ext cx="8229600" cy="5102027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Course participants will get a license for </a:t>
            </a:r>
            <a:r>
              <a:rPr lang="en-US" sz="2400" dirty="0" err="1"/>
              <a:t>Matlab</a:t>
            </a:r>
            <a:r>
              <a:rPr lang="en-US" sz="2400" dirty="0"/>
              <a:t> Online for the duration of the course.</a:t>
            </a:r>
          </a:p>
          <a:p>
            <a:endParaRPr lang="en-US" sz="2400" dirty="0"/>
          </a:p>
          <a:p>
            <a:r>
              <a:rPr lang="en-US" sz="2400" dirty="0"/>
              <a:t>You can choose to submit the assignments in </a:t>
            </a:r>
            <a:r>
              <a:rPr lang="en-US" sz="2400" dirty="0" err="1"/>
              <a:t>Matlab</a:t>
            </a:r>
            <a:r>
              <a:rPr lang="en-US" sz="2400" dirty="0"/>
              <a:t>/Python*.</a:t>
            </a:r>
          </a:p>
          <a:p>
            <a:endParaRPr lang="en-US" sz="2400" dirty="0"/>
          </a:p>
          <a:p>
            <a:r>
              <a:rPr lang="en-US" sz="2400" dirty="0"/>
              <a:t>NOTE: SKELETON FILES ARE WRITTEN IN MATLAB.</a:t>
            </a:r>
          </a:p>
          <a:p>
            <a:endParaRPr lang="en-US" sz="2400" dirty="0"/>
          </a:p>
          <a:p>
            <a:r>
              <a:rPr lang="en-US" sz="2400" dirty="0"/>
              <a:t>If you wish to submit in Python, you must re-write the skeleton files such that they provide the same output. Debugging advice in Python is not as of yet supported by course staff. It is your own responsibility.</a:t>
            </a:r>
          </a:p>
          <a:p>
            <a:endParaRPr lang="en-US" sz="2400" dirty="0"/>
          </a:p>
          <a:p>
            <a:r>
              <a:rPr lang="en-US" sz="2400" dirty="0"/>
              <a:t>Those who do wish to submit in Python and re-write the skeleton, will get a bonus in their grade.</a:t>
            </a:r>
          </a:p>
        </p:txBody>
      </p:sp>
    </p:spTree>
    <p:extLst>
      <p:ext uri="{BB962C8B-B14F-4D97-AF65-F5344CB8AC3E}">
        <p14:creationId xmlns:p14="http://schemas.microsoft.com/office/powerpoint/2010/main" val="1869889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Part of the Course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331640" y="2123712"/>
            <a:ext cx="6552728" cy="3249504"/>
            <a:chOff x="2349096" y="1691664"/>
            <a:chExt cx="3888232" cy="1395584"/>
          </a:xfrm>
        </p:grpSpPr>
        <p:sp>
          <p:nvSpPr>
            <p:cNvPr id="5" name="Rounded Rectangle 4"/>
            <p:cNvSpPr/>
            <p:nvPr/>
          </p:nvSpPr>
          <p:spPr>
            <a:xfrm>
              <a:off x="2349096" y="1691664"/>
              <a:ext cx="3888232" cy="1395584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b="1" u="sng" dirty="0"/>
                <a:t>Professional Certificate Program</a:t>
              </a:r>
              <a:br>
                <a:rPr lang="en-US" b="1" u="sng" dirty="0"/>
              </a:br>
              <a:r>
                <a:rPr lang="en-US" b="1" dirty="0"/>
                <a:t>Sparse Representations in Signal and Image Processing</a:t>
              </a:r>
              <a:endParaRPr lang="en-US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411960" y="2121738"/>
              <a:ext cx="1800000" cy="8752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u="sng" dirty="0">
                  <a:solidFill>
                    <a:schemeClr val="tx1"/>
                  </a:solidFill>
                </a:rPr>
                <a:t>First Course</a:t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Sparse Representations in Signal and Image Processing: Fundamentals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355976" y="2121738"/>
              <a:ext cx="1800200" cy="87521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u="sng" dirty="0">
                  <a:solidFill>
                    <a:schemeClr val="tx1"/>
                  </a:solidFill>
                </a:rPr>
                <a:t>Second Course</a:t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Sparse Representations in Image Processing:</a:t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From Theory to Practice</a:t>
              </a:r>
            </a:p>
          </p:txBody>
        </p:sp>
      </p:grpSp>
      <p:sp>
        <p:nvSpPr>
          <p:cNvPr id="9" name="5-Point Star 8"/>
          <p:cNvSpPr/>
          <p:nvPr/>
        </p:nvSpPr>
        <p:spPr>
          <a:xfrm>
            <a:off x="4932040" y="3098527"/>
            <a:ext cx="2304256" cy="2016224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 are here!</a:t>
            </a:r>
          </a:p>
        </p:txBody>
      </p:sp>
    </p:spTree>
    <p:extLst>
      <p:ext uri="{BB962C8B-B14F-4D97-AF65-F5344CB8AC3E}">
        <p14:creationId xmlns:p14="http://schemas.microsoft.com/office/powerpoint/2010/main" val="146935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Part is Self-Paced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351309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All material, including videos, quizzes, discussions and </a:t>
            </a:r>
            <a:r>
              <a:rPr lang="en-US" sz="2400" dirty="0" err="1"/>
              <a:t>Matlab</a:t>
            </a:r>
            <a:r>
              <a:rPr lang="en-US" sz="2400" dirty="0"/>
              <a:t> assignments, is available throughout the entire duration of the course: October 21</a:t>
            </a:r>
            <a:r>
              <a:rPr lang="en-US" sz="2400" baseline="30000" dirty="0"/>
              <a:t>st</a:t>
            </a:r>
            <a:r>
              <a:rPr lang="en-US" sz="2400" dirty="0"/>
              <a:t> 2018 </a:t>
            </a:r>
            <a:r>
              <a:rPr lang="mr-IN" sz="2400" dirty="0"/>
              <a:t>–</a:t>
            </a:r>
            <a:r>
              <a:rPr lang="en-US" sz="2400" dirty="0"/>
              <a:t> March 21</a:t>
            </a:r>
            <a:r>
              <a:rPr lang="en-US" sz="2400" baseline="30000" dirty="0"/>
              <a:t>st</a:t>
            </a:r>
            <a:r>
              <a:rPr lang="en-US" sz="2400" dirty="0"/>
              <a:t> 2019.</a:t>
            </a:r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dirty="0"/>
              <a:t>The deadlines for the assignments will be announced in class. The deadlines in </a:t>
            </a:r>
            <a:r>
              <a:rPr lang="en-US" sz="2400" dirty="0" err="1"/>
              <a:t>edX</a:t>
            </a:r>
            <a:r>
              <a:rPr lang="en-US" sz="2400" dirty="0"/>
              <a:t> in the second part of the course can be ignored.</a:t>
            </a:r>
          </a:p>
        </p:txBody>
      </p:sp>
    </p:spTree>
    <p:extLst>
      <p:ext uri="{BB962C8B-B14F-4D97-AF65-F5344CB8AC3E}">
        <p14:creationId xmlns:p14="http://schemas.microsoft.com/office/powerpoint/2010/main" val="707447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Need Help?</a:t>
            </a:r>
            <a:br>
              <a:rPr lang="en-US" dirty="0"/>
            </a:br>
            <a:r>
              <a:rPr lang="en-US" dirty="0"/>
              <a:t>Want to Share Your Thoughts?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If this is </a:t>
            </a:r>
            <a:r>
              <a:rPr lang="en-US" sz="2400" dirty="0" err="1"/>
              <a:t>edX</a:t>
            </a:r>
            <a:r>
              <a:rPr lang="en-US" sz="2400" dirty="0"/>
              <a:t> related, please use the forums </a:t>
            </a:r>
          </a:p>
          <a:p>
            <a:pPr marL="0" indent="0" algn="ctr">
              <a:buNone/>
            </a:pPr>
            <a:r>
              <a:rPr lang="en-US" sz="2400" dirty="0"/>
              <a:t>If it relates solely to the </a:t>
            </a:r>
            <a:r>
              <a:rPr lang="en-US" sz="2400" dirty="0" err="1"/>
              <a:t>Technion’s</a:t>
            </a:r>
            <a:r>
              <a:rPr lang="en-US" sz="2400" dirty="0"/>
              <a:t> course - contact us directly</a:t>
            </a:r>
            <a:br>
              <a:rPr lang="en-US" sz="2400" u="sng" dirty="0"/>
            </a:br>
            <a:br>
              <a:rPr lang="en-US" sz="300" u="sng" dirty="0"/>
            </a:br>
            <a:r>
              <a:rPr lang="en-US" sz="1600" dirty="0"/>
              <a:t>Most active participants which will provide helpful and insightful responses can be promoted to “Community TA” status</a:t>
            </a:r>
            <a:endParaRPr lang="en-US" sz="1600" u="sng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64" y="3037174"/>
            <a:ext cx="8964488" cy="370419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179512" y="5313812"/>
            <a:ext cx="1368152" cy="360040"/>
          </a:xfrm>
          <a:prstGeom prst="rect">
            <a:avLst/>
          </a:prstGeom>
          <a:solidFill>
            <a:srgbClr val="FFFF00">
              <a:alpha val="25000"/>
            </a:srgb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79512" y="5773478"/>
            <a:ext cx="252028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Report bugs </a:t>
            </a:r>
            <a:br>
              <a:rPr lang="en-US" sz="2000" dirty="0"/>
            </a:br>
            <a:r>
              <a:rPr lang="en-US" sz="2000" dirty="0"/>
              <a:t>or leave a feedback</a:t>
            </a:r>
          </a:p>
        </p:txBody>
      </p:sp>
    </p:spTree>
    <p:extLst>
      <p:ext uri="{BB962C8B-B14F-4D97-AF65-F5344CB8AC3E}">
        <p14:creationId xmlns:p14="http://schemas.microsoft.com/office/powerpoint/2010/main" val="1622110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cs typeface="+mn-cs"/>
              </a:rPr>
              <a:t>Course Content</a:t>
            </a:r>
          </a:p>
        </p:txBody>
      </p:sp>
      <p:sp>
        <p:nvSpPr>
          <p:cNvPr id="71" name="AutoShape 10"/>
          <p:cNvSpPr>
            <a:spLocks noChangeArrowheads="1"/>
          </p:cNvSpPr>
          <p:nvPr/>
        </p:nvSpPr>
        <p:spPr bwMode="auto">
          <a:xfrm>
            <a:off x="2946400" y="2796778"/>
            <a:ext cx="2954338" cy="178435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he-IL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2" name="Text Box 11"/>
          <p:cNvSpPr txBox="1">
            <a:spLocks noChangeArrowheads="1"/>
          </p:cNvSpPr>
          <p:nvPr/>
        </p:nvSpPr>
        <p:spPr bwMode="auto">
          <a:xfrm>
            <a:off x="3021013" y="3066653"/>
            <a:ext cx="2830513" cy="1046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400" b="0" dirty="0" err="1">
                <a:solidFill>
                  <a:srgbClr val="FFFF00"/>
                </a:solidFill>
                <a:ea typeface="Tahoma" pitchFamily="34" charset="0"/>
                <a:cs typeface="Tahoma" pitchFamily="34" charset="0"/>
              </a:rPr>
              <a:t>Sparseland</a:t>
            </a:r>
            <a:r>
              <a:rPr lang="en-US" sz="4400" b="0" dirty="0">
                <a:solidFill>
                  <a:schemeClr val="bg1"/>
                </a:solidFill>
                <a:ea typeface="Tahoma" pitchFamily="34" charset="0"/>
                <a:cs typeface="Tahoma" pitchFamily="34" charset="0"/>
              </a:rPr>
              <a:t> </a:t>
            </a:r>
            <a:r>
              <a:rPr lang="en-US" b="0" dirty="0">
                <a:solidFill>
                  <a:srgbClr val="FFFF0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and Example-Based Models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496" y="1268760"/>
            <a:ext cx="8784976" cy="529375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2800" dirty="0"/>
              <a:t>This course is all about … Sparseland – a new and extremely effective way to model data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2800" dirty="0"/>
              <a:t>Sparseland leads to a systematic way to give birth to all the fields of                                                 signal and image processing in a                                             unified and                                                        axiomatic way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2800" dirty="0"/>
              <a:t>This model                                                 which stands at the center of our course, led to an amazing revolution in data processing in general, and specifically in image processing and machine learning </a:t>
            </a:r>
          </a:p>
          <a:p>
            <a:pPr>
              <a:spcBef>
                <a:spcPts val="1200"/>
              </a:spcBef>
            </a:pPr>
            <a:endParaRPr lang="he-IL" sz="2800" dirty="0"/>
          </a:p>
        </p:txBody>
      </p:sp>
    </p:spTree>
    <p:extLst>
      <p:ext uri="{BB962C8B-B14F-4D97-AF65-F5344CB8AC3E}">
        <p14:creationId xmlns:p14="http://schemas.microsoft.com/office/powerpoint/2010/main" val="391819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25144"/>
            <a:ext cx="8229600" cy="1143000"/>
          </a:xfrm>
        </p:spPr>
        <p:txBody>
          <a:bodyPr/>
          <a:lstStyle/>
          <a:p>
            <a:r>
              <a:rPr lang="en-US" dirty="0"/>
              <a:t>That’s it… Good Luck!!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363"/>
          <a:stretch/>
        </p:blipFill>
        <p:spPr bwMode="auto">
          <a:xfrm>
            <a:off x="559621" y="764704"/>
            <a:ext cx="7972819" cy="3423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0536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120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cs typeface="+mn-cs"/>
              </a:rPr>
              <a:t>Course Content</a:t>
            </a:r>
          </a:p>
        </p:txBody>
      </p:sp>
      <p:sp>
        <p:nvSpPr>
          <p:cNvPr id="61" name="Freeform 60"/>
          <p:cNvSpPr/>
          <p:nvPr/>
        </p:nvSpPr>
        <p:spPr bwMode="auto">
          <a:xfrm rot="5400000" flipH="1">
            <a:off x="3694113" y="842293"/>
            <a:ext cx="1495425" cy="2492375"/>
          </a:xfrm>
          <a:custGeom>
            <a:avLst/>
            <a:gdLst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439024 w 2957119"/>
              <a:gd name="connsiteY8" fmla="*/ 2680283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439024 w 2957119"/>
              <a:gd name="connsiteY9" fmla="*/ 2680283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338356 w 2957119"/>
              <a:gd name="connsiteY9" fmla="*/ 2680283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338356 w 2957119"/>
              <a:gd name="connsiteY9" fmla="*/ 2680283 h 3436690"/>
              <a:gd name="connsiteX10" fmla="*/ 631971 w 2957119"/>
              <a:gd name="connsiteY10" fmla="*/ 3233956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338356 w 2957119"/>
              <a:gd name="connsiteY9" fmla="*/ 2680283 h 3436690"/>
              <a:gd name="connsiteX10" fmla="*/ 631971 w 2957119"/>
              <a:gd name="connsiteY10" fmla="*/ 3233956 h 343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57119" h="3436690">
                <a:moveTo>
                  <a:pt x="631971" y="3233956"/>
                </a:moveTo>
                <a:cubicBezTo>
                  <a:pt x="1231784" y="3335323"/>
                  <a:pt x="1831597" y="3436690"/>
                  <a:pt x="2200712" y="3309457"/>
                </a:cubicBezTo>
                <a:cubicBezTo>
                  <a:pt x="2569828" y="3182224"/>
                  <a:pt x="2741802" y="2856452"/>
                  <a:pt x="2846664" y="2470558"/>
                </a:cubicBezTo>
                <a:cubicBezTo>
                  <a:pt x="2951526" y="2084664"/>
                  <a:pt x="2957119" y="1370202"/>
                  <a:pt x="2829886" y="994095"/>
                </a:cubicBezTo>
                <a:cubicBezTo>
                  <a:pt x="2702653" y="617989"/>
                  <a:pt x="2395057" y="364921"/>
                  <a:pt x="2083266" y="213919"/>
                </a:cubicBezTo>
                <a:cubicBezTo>
                  <a:pt x="1771475" y="62917"/>
                  <a:pt x="1289108" y="0"/>
                  <a:pt x="959141" y="88084"/>
                </a:cubicBezTo>
                <a:cubicBezTo>
                  <a:pt x="629174" y="176168"/>
                  <a:pt x="206928" y="482367"/>
                  <a:pt x="103464" y="742426"/>
                </a:cubicBezTo>
                <a:cubicBezTo>
                  <a:pt x="0" y="1002485"/>
                  <a:pt x="321578" y="1403758"/>
                  <a:pt x="338356" y="1648437"/>
                </a:cubicBezTo>
                <a:cubicBezTo>
                  <a:pt x="355134" y="1893116"/>
                  <a:pt x="204132" y="2038525"/>
                  <a:pt x="204132" y="2210499"/>
                </a:cubicBezTo>
                <a:cubicBezTo>
                  <a:pt x="204132" y="2382473"/>
                  <a:pt x="324374" y="2509707"/>
                  <a:pt x="338356" y="2680283"/>
                </a:cubicBezTo>
                <a:cubicBezTo>
                  <a:pt x="409663" y="2850859"/>
                  <a:pt x="32158" y="3132589"/>
                  <a:pt x="631971" y="323395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defRPr/>
            </a:pPr>
            <a:endParaRPr lang="en-US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2" name="Freeform 61"/>
          <p:cNvSpPr/>
          <p:nvPr/>
        </p:nvSpPr>
        <p:spPr bwMode="auto">
          <a:xfrm flipH="1">
            <a:off x="444500" y="1383630"/>
            <a:ext cx="2516188" cy="3643313"/>
          </a:xfrm>
          <a:custGeom>
            <a:avLst/>
            <a:gdLst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439024 w 2957119"/>
              <a:gd name="connsiteY8" fmla="*/ 2680283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439024 w 2957119"/>
              <a:gd name="connsiteY9" fmla="*/ 2680283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338356 w 2957119"/>
              <a:gd name="connsiteY9" fmla="*/ 2680283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338356 w 2957119"/>
              <a:gd name="connsiteY9" fmla="*/ 2680283 h 3436690"/>
              <a:gd name="connsiteX10" fmla="*/ 631971 w 2957119"/>
              <a:gd name="connsiteY10" fmla="*/ 3233956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338356 w 2957119"/>
              <a:gd name="connsiteY9" fmla="*/ 2680283 h 3436690"/>
              <a:gd name="connsiteX10" fmla="*/ 631971 w 2957119"/>
              <a:gd name="connsiteY10" fmla="*/ 3233956 h 343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57119" h="3436690">
                <a:moveTo>
                  <a:pt x="631971" y="3233956"/>
                </a:moveTo>
                <a:cubicBezTo>
                  <a:pt x="1231784" y="3335323"/>
                  <a:pt x="1831597" y="3436690"/>
                  <a:pt x="2200712" y="3309457"/>
                </a:cubicBezTo>
                <a:cubicBezTo>
                  <a:pt x="2569828" y="3182224"/>
                  <a:pt x="2741802" y="2856452"/>
                  <a:pt x="2846664" y="2470558"/>
                </a:cubicBezTo>
                <a:cubicBezTo>
                  <a:pt x="2951526" y="2084664"/>
                  <a:pt x="2957119" y="1370202"/>
                  <a:pt x="2829886" y="994095"/>
                </a:cubicBezTo>
                <a:cubicBezTo>
                  <a:pt x="2702653" y="617989"/>
                  <a:pt x="2395057" y="364921"/>
                  <a:pt x="2083266" y="213919"/>
                </a:cubicBezTo>
                <a:cubicBezTo>
                  <a:pt x="1771475" y="62917"/>
                  <a:pt x="1289108" y="0"/>
                  <a:pt x="959141" y="88084"/>
                </a:cubicBezTo>
                <a:cubicBezTo>
                  <a:pt x="629174" y="176168"/>
                  <a:pt x="206928" y="482367"/>
                  <a:pt x="103464" y="742426"/>
                </a:cubicBezTo>
                <a:cubicBezTo>
                  <a:pt x="0" y="1002485"/>
                  <a:pt x="321578" y="1403758"/>
                  <a:pt x="338356" y="1648437"/>
                </a:cubicBezTo>
                <a:cubicBezTo>
                  <a:pt x="355134" y="1893116"/>
                  <a:pt x="204132" y="2038525"/>
                  <a:pt x="204132" y="2210499"/>
                </a:cubicBezTo>
                <a:cubicBezTo>
                  <a:pt x="204132" y="2382473"/>
                  <a:pt x="324374" y="2509707"/>
                  <a:pt x="338356" y="2680283"/>
                </a:cubicBezTo>
                <a:cubicBezTo>
                  <a:pt x="409663" y="2850859"/>
                  <a:pt x="32158" y="3132589"/>
                  <a:pt x="631971" y="323395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defRPr/>
            </a:pPr>
            <a:endParaRPr lang="en-US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3" name="Group 25"/>
          <p:cNvGrpSpPr>
            <a:grpSpLocks/>
          </p:cNvGrpSpPr>
          <p:nvPr/>
        </p:nvGrpSpPr>
        <p:grpSpPr bwMode="auto">
          <a:xfrm>
            <a:off x="3602038" y="1651918"/>
            <a:ext cx="1727200" cy="1225550"/>
            <a:chOff x="4179" y="2431"/>
            <a:chExt cx="1088" cy="772"/>
          </a:xfrm>
        </p:grpSpPr>
        <p:grpSp>
          <p:nvGrpSpPr>
            <p:cNvPr id="64" name="Group 32"/>
            <p:cNvGrpSpPr>
              <a:grpSpLocks/>
            </p:cNvGrpSpPr>
            <p:nvPr/>
          </p:nvGrpSpPr>
          <p:grpSpPr bwMode="auto">
            <a:xfrm>
              <a:off x="4179" y="2431"/>
              <a:ext cx="1088" cy="375"/>
              <a:chOff x="3354" y="2678"/>
              <a:chExt cx="1088" cy="375"/>
            </a:xfrm>
          </p:grpSpPr>
          <p:sp>
            <p:nvSpPr>
              <p:cNvPr id="66" name="AutoShape 33"/>
              <p:cNvSpPr>
                <a:spLocks noChangeArrowheads="1"/>
              </p:cNvSpPr>
              <p:nvPr/>
            </p:nvSpPr>
            <p:spPr bwMode="auto">
              <a:xfrm>
                <a:off x="3466" y="2678"/>
                <a:ext cx="882" cy="375"/>
              </a:xfrm>
              <a:prstGeom prst="roundRect">
                <a:avLst>
                  <a:gd name="adj" fmla="val 16667"/>
                </a:avLst>
              </a:prstGeom>
              <a:solidFill>
                <a:srgbClr val="FFC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he-IL"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67" name="Text Box 34"/>
              <p:cNvSpPr txBox="1">
                <a:spLocks noChangeArrowheads="1"/>
              </p:cNvSpPr>
              <p:nvPr/>
            </p:nvSpPr>
            <p:spPr bwMode="auto">
              <a:xfrm>
                <a:off x="3354" y="2685"/>
                <a:ext cx="1088" cy="3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>
                    <a:ea typeface="Tahoma" panose="020B0604030504040204" pitchFamily="34" charset="0"/>
                    <a:cs typeface="Tahoma" panose="020B0604030504040204" pitchFamily="34" charset="0"/>
                  </a:rPr>
                  <a:t>Machine   Learning</a:t>
                </a:r>
              </a:p>
            </p:txBody>
          </p:sp>
        </p:grpSp>
        <p:sp>
          <p:nvSpPr>
            <p:cNvPr id="65" name="Freeform 37"/>
            <p:cNvSpPr>
              <a:spLocks/>
            </p:cNvSpPr>
            <p:nvPr/>
          </p:nvSpPr>
          <p:spPr bwMode="auto">
            <a:xfrm rot="-6506385">
              <a:off x="4501" y="2911"/>
              <a:ext cx="380" cy="203"/>
            </a:xfrm>
            <a:custGeom>
              <a:avLst/>
              <a:gdLst>
                <a:gd name="T0" fmla="*/ 53 w 479"/>
                <a:gd name="T1" fmla="*/ 4 h 283"/>
                <a:gd name="T2" fmla="*/ 17 w 479"/>
                <a:gd name="T3" fmla="*/ 4 h 283"/>
                <a:gd name="T4" fmla="*/ 30 w 479"/>
                <a:gd name="T5" fmla="*/ 1 h 283"/>
                <a:gd name="T6" fmla="*/ 0 w 479"/>
                <a:gd name="T7" fmla="*/ 1 h 2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79"/>
                <a:gd name="T13" fmla="*/ 0 h 283"/>
                <a:gd name="T14" fmla="*/ 479 w 479"/>
                <a:gd name="T15" fmla="*/ 283 h 2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79" h="283">
                  <a:moveTo>
                    <a:pt x="479" y="242"/>
                  </a:moveTo>
                  <a:cubicBezTo>
                    <a:pt x="424" y="244"/>
                    <a:pt x="184" y="283"/>
                    <a:pt x="150" y="252"/>
                  </a:cubicBezTo>
                  <a:cubicBezTo>
                    <a:pt x="116" y="221"/>
                    <a:pt x="299" y="93"/>
                    <a:pt x="274" y="53"/>
                  </a:cubicBezTo>
                  <a:cubicBezTo>
                    <a:pt x="249" y="13"/>
                    <a:pt x="124" y="0"/>
                    <a:pt x="0" y="15"/>
                  </a:cubicBezTo>
                </a:path>
              </a:pathLst>
            </a:custGeom>
            <a:noFill/>
            <a:ln w="28575">
              <a:solidFill>
                <a:srgbClr val="9966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algn="ctr"/>
              <a:endParaRPr lang="he-IL"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68" name="Freeform 67"/>
          <p:cNvSpPr/>
          <p:nvPr/>
        </p:nvSpPr>
        <p:spPr bwMode="auto">
          <a:xfrm>
            <a:off x="5937250" y="1563018"/>
            <a:ext cx="2846388" cy="3436937"/>
          </a:xfrm>
          <a:custGeom>
            <a:avLst/>
            <a:gdLst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439024 w 2957119"/>
              <a:gd name="connsiteY8" fmla="*/ 2680283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439024 w 2957119"/>
              <a:gd name="connsiteY9" fmla="*/ 2680283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338356 w 2957119"/>
              <a:gd name="connsiteY9" fmla="*/ 2680283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338356 w 2957119"/>
              <a:gd name="connsiteY9" fmla="*/ 2680283 h 3436690"/>
              <a:gd name="connsiteX10" fmla="*/ 631971 w 2957119"/>
              <a:gd name="connsiteY10" fmla="*/ 3233956 h 3436690"/>
              <a:gd name="connsiteX0" fmla="*/ 631971 w 2957119"/>
              <a:gd name="connsiteY0" fmla="*/ 3233956 h 3436690"/>
              <a:gd name="connsiteX1" fmla="*/ 2200712 w 2957119"/>
              <a:gd name="connsiteY1" fmla="*/ 3309457 h 3436690"/>
              <a:gd name="connsiteX2" fmla="*/ 2846664 w 2957119"/>
              <a:gd name="connsiteY2" fmla="*/ 2470558 h 3436690"/>
              <a:gd name="connsiteX3" fmla="*/ 2829886 w 2957119"/>
              <a:gd name="connsiteY3" fmla="*/ 994095 h 3436690"/>
              <a:gd name="connsiteX4" fmla="*/ 2083266 w 2957119"/>
              <a:gd name="connsiteY4" fmla="*/ 213919 h 3436690"/>
              <a:gd name="connsiteX5" fmla="*/ 959141 w 2957119"/>
              <a:gd name="connsiteY5" fmla="*/ 88084 h 3436690"/>
              <a:gd name="connsiteX6" fmla="*/ 103464 w 2957119"/>
              <a:gd name="connsiteY6" fmla="*/ 742426 h 3436690"/>
              <a:gd name="connsiteX7" fmla="*/ 338356 w 2957119"/>
              <a:gd name="connsiteY7" fmla="*/ 1648437 h 3436690"/>
              <a:gd name="connsiteX8" fmla="*/ 204132 w 2957119"/>
              <a:gd name="connsiteY8" fmla="*/ 2210499 h 3436690"/>
              <a:gd name="connsiteX9" fmla="*/ 338356 w 2957119"/>
              <a:gd name="connsiteY9" fmla="*/ 2680283 h 3436690"/>
              <a:gd name="connsiteX10" fmla="*/ 631971 w 2957119"/>
              <a:gd name="connsiteY10" fmla="*/ 3233956 h 343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57119" h="3436690">
                <a:moveTo>
                  <a:pt x="631971" y="3233956"/>
                </a:moveTo>
                <a:cubicBezTo>
                  <a:pt x="1231784" y="3335323"/>
                  <a:pt x="1831597" y="3436690"/>
                  <a:pt x="2200712" y="3309457"/>
                </a:cubicBezTo>
                <a:cubicBezTo>
                  <a:pt x="2569828" y="3182224"/>
                  <a:pt x="2741802" y="2856452"/>
                  <a:pt x="2846664" y="2470558"/>
                </a:cubicBezTo>
                <a:cubicBezTo>
                  <a:pt x="2951526" y="2084664"/>
                  <a:pt x="2957119" y="1370202"/>
                  <a:pt x="2829886" y="994095"/>
                </a:cubicBezTo>
                <a:cubicBezTo>
                  <a:pt x="2702653" y="617989"/>
                  <a:pt x="2395057" y="364921"/>
                  <a:pt x="2083266" y="213919"/>
                </a:cubicBezTo>
                <a:cubicBezTo>
                  <a:pt x="1771475" y="62917"/>
                  <a:pt x="1289108" y="0"/>
                  <a:pt x="959141" y="88084"/>
                </a:cubicBezTo>
                <a:cubicBezTo>
                  <a:pt x="629174" y="176168"/>
                  <a:pt x="206928" y="482367"/>
                  <a:pt x="103464" y="742426"/>
                </a:cubicBezTo>
                <a:cubicBezTo>
                  <a:pt x="0" y="1002485"/>
                  <a:pt x="321578" y="1403758"/>
                  <a:pt x="338356" y="1648437"/>
                </a:cubicBezTo>
                <a:cubicBezTo>
                  <a:pt x="355134" y="1893116"/>
                  <a:pt x="204132" y="2038525"/>
                  <a:pt x="204132" y="2210499"/>
                </a:cubicBezTo>
                <a:cubicBezTo>
                  <a:pt x="204132" y="2382473"/>
                  <a:pt x="324374" y="2509707"/>
                  <a:pt x="338356" y="2680283"/>
                </a:cubicBezTo>
                <a:cubicBezTo>
                  <a:pt x="409663" y="2850859"/>
                  <a:pt x="32158" y="3132589"/>
                  <a:pt x="631971" y="323395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defRPr/>
            </a:pPr>
            <a:endParaRPr lang="en-US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9" name="Text Box 4"/>
          <p:cNvSpPr txBox="1">
            <a:spLocks noChangeArrowheads="1"/>
          </p:cNvSpPr>
          <p:nvPr/>
        </p:nvSpPr>
        <p:spPr bwMode="auto">
          <a:xfrm>
            <a:off x="6172201" y="1848421"/>
            <a:ext cx="228758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Mathematics</a:t>
            </a:r>
          </a:p>
        </p:txBody>
      </p:sp>
      <p:sp>
        <p:nvSpPr>
          <p:cNvPr id="70" name="Text Box 7"/>
          <p:cNvSpPr txBox="1">
            <a:spLocks noChangeArrowheads="1"/>
          </p:cNvSpPr>
          <p:nvPr/>
        </p:nvSpPr>
        <p:spPr bwMode="auto">
          <a:xfrm>
            <a:off x="890588" y="1519635"/>
            <a:ext cx="178752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Signal   Processing</a:t>
            </a:r>
          </a:p>
        </p:txBody>
      </p:sp>
      <p:sp>
        <p:nvSpPr>
          <p:cNvPr id="71" name="AutoShape 10"/>
          <p:cNvSpPr>
            <a:spLocks noChangeArrowheads="1"/>
          </p:cNvSpPr>
          <p:nvPr/>
        </p:nvSpPr>
        <p:spPr bwMode="auto">
          <a:xfrm>
            <a:off x="2946400" y="2896518"/>
            <a:ext cx="2954338" cy="178435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he-IL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2" name="Text Box 11"/>
          <p:cNvSpPr txBox="1">
            <a:spLocks noChangeArrowheads="1"/>
          </p:cNvSpPr>
          <p:nvPr/>
        </p:nvSpPr>
        <p:spPr bwMode="auto">
          <a:xfrm>
            <a:off x="3021013" y="3166393"/>
            <a:ext cx="2830513" cy="1046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400" b="0" dirty="0" err="1">
                <a:solidFill>
                  <a:srgbClr val="FFFF00"/>
                </a:solidFill>
                <a:ea typeface="Tahoma" pitchFamily="34" charset="0"/>
                <a:cs typeface="Tahoma" pitchFamily="34" charset="0"/>
              </a:rPr>
              <a:t>Sparseland</a:t>
            </a:r>
            <a:r>
              <a:rPr lang="en-US" sz="4400" b="0" dirty="0">
                <a:solidFill>
                  <a:schemeClr val="bg1"/>
                </a:solidFill>
                <a:ea typeface="Tahoma" pitchFamily="34" charset="0"/>
                <a:cs typeface="Tahoma" pitchFamily="34" charset="0"/>
              </a:rPr>
              <a:t> </a:t>
            </a:r>
            <a:r>
              <a:rPr lang="en-US" b="0" dirty="0">
                <a:solidFill>
                  <a:srgbClr val="FFFF0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and Example-Based Models</a:t>
            </a:r>
          </a:p>
        </p:txBody>
      </p:sp>
      <p:grpSp>
        <p:nvGrpSpPr>
          <p:cNvPr id="73" name="Group 12"/>
          <p:cNvGrpSpPr>
            <a:grpSpLocks/>
          </p:cNvGrpSpPr>
          <p:nvPr/>
        </p:nvGrpSpPr>
        <p:grpSpPr bwMode="auto">
          <a:xfrm>
            <a:off x="725488" y="2405980"/>
            <a:ext cx="2244725" cy="2386013"/>
            <a:chOff x="441" y="1374"/>
            <a:chExt cx="1414" cy="1503"/>
          </a:xfrm>
        </p:grpSpPr>
        <p:grpSp>
          <p:nvGrpSpPr>
            <p:cNvPr id="74" name="Group 13"/>
            <p:cNvGrpSpPr>
              <a:grpSpLocks/>
            </p:cNvGrpSpPr>
            <p:nvPr/>
          </p:nvGrpSpPr>
          <p:grpSpPr bwMode="auto">
            <a:xfrm>
              <a:off x="441" y="1374"/>
              <a:ext cx="939" cy="387"/>
              <a:chOff x="-117" y="1626"/>
              <a:chExt cx="939" cy="387"/>
            </a:xfrm>
          </p:grpSpPr>
          <p:sp>
            <p:nvSpPr>
              <p:cNvPr id="83" name="AutoShape 14"/>
              <p:cNvSpPr>
                <a:spLocks noChangeArrowheads="1"/>
              </p:cNvSpPr>
              <p:nvPr/>
            </p:nvSpPr>
            <p:spPr bwMode="auto">
              <a:xfrm>
                <a:off x="33" y="1626"/>
                <a:ext cx="645" cy="386"/>
              </a:xfrm>
              <a:prstGeom prst="roundRect">
                <a:avLst>
                  <a:gd name="adj" fmla="val 16667"/>
                </a:avLst>
              </a:prstGeom>
              <a:solidFill>
                <a:srgbClr val="009999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he-IL"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84" name="Text Box 15"/>
              <p:cNvSpPr txBox="1">
                <a:spLocks noChangeArrowheads="1"/>
              </p:cNvSpPr>
              <p:nvPr/>
            </p:nvSpPr>
            <p:spPr bwMode="auto">
              <a:xfrm>
                <a:off x="-117" y="1645"/>
                <a:ext cx="939" cy="3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>
                    <a:solidFill>
                      <a:schemeClr val="bg1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Wavelet  Theory</a:t>
                </a:r>
              </a:p>
            </p:txBody>
          </p:sp>
        </p:grpSp>
        <p:grpSp>
          <p:nvGrpSpPr>
            <p:cNvPr id="75" name="Group 16"/>
            <p:cNvGrpSpPr>
              <a:grpSpLocks/>
            </p:cNvGrpSpPr>
            <p:nvPr/>
          </p:nvGrpSpPr>
          <p:grpSpPr bwMode="auto">
            <a:xfrm>
              <a:off x="603" y="2509"/>
              <a:ext cx="872" cy="368"/>
              <a:chOff x="1453" y="1365"/>
              <a:chExt cx="872" cy="368"/>
            </a:xfrm>
          </p:grpSpPr>
          <p:sp>
            <p:nvSpPr>
              <p:cNvPr id="81" name="AutoShape 17"/>
              <p:cNvSpPr>
                <a:spLocks noChangeArrowheads="1"/>
              </p:cNvSpPr>
              <p:nvPr/>
            </p:nvSpPr>
            <p:spPr bwMode="auto">
              <a:xfrm>
                <a:off x="1484" y="1382"/>
                <a:ext cx="814" cy="349"/>
              </a:xfrm>
              <a:prstGeom prst="roundRect">
                <a:avLst>
                  <a:gd name="adj" fmla="val 1666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he-IL"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82" name="Text Box 18"/>
              <p:cNvSpPr txBox="1">
                <a:spLocks noChangeArrowheads="1"/>
              </p:cNvSpPr>
              <p:nvPr/>
            </p:nvSpPr>
            <p:spPr bwMode="auto">
              <a:xfrm>
                <a:off x="1453" y="1365"/>
                <a:ext cx="872" cy="3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Signal Transforms</a:t>
                </a:r>
              </a:p>
            </p:txBody>
          </p:sp>
        </p:grpSp>
        <p:grpSp>
          <p:nvGrpSpPr>
            <p:cNvPr id="76" name="Group 19"/>
            <p:cNvGrpSpPr>
              <a:grpSpLocks/>
            </p:cNvGrpSpPr>
            <p:nvPr/>
          </p:nvGrpSpPr>
          <p:grpSpPr bwMode="auto">
            <a:xfrm>
              <a:off x="545" y="1876"/>
              <a:ext cx="939" cy="428"/>
              <a:chOff x="1379" y="1729"/>
              <a:chExt cx="939" cy="428"/>
            </a:xfrm>
          </p:grpSpPr>
          <p:sp>
            <p:nvSpPr>
              <p:cNvPr id="79" name="AutoShape 20"/>
              <p:cNvSpPr>
                <a:spLocks noChangeArrowheads="1"/>
              </p:cNvSpPr>
              <p:nvPr/>
            </p:nvSpPr>
            <p:spPr bwMode="auto">
              <a:xfrm>
                <a:off x="1426" y="1729"/>
                <a:ext cx="856" cy="428"/>
              </a:xfrm>
              <a:prstGeom prst="roundRect">
                <a:avLst>
                  <a:gd name="adj" fmla="val 16667"/>
                </a:avLst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he-IL"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80" name="Text Box 21"/>
              <p:cNvSpPr txBox="1">
                <a:spLocks noChangeArrowheads="1"/>
              </p:cNvSpPr>
              <p:nvPr/>
            </p:nvSpPr>
            <p:spPr bwMode="auto">
              <a:xfrm>
                <a:off x="1379" y="1762"/>
                <a:ext cx="939" cy="3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>
                    <a:ea typeface="Tahoma" panose="020B0604030504040204" pitchFamily="34" charset="0"/>
                    <a:cs typeface="Tahoma" panose="020B0604030504040204" pitchFamily="34" charset="0"/>
                  </a:rPr>
                  <a:t>Multi-Scale Analysis</a:t>
                </a:r>
              </a:p>
            </p:txBody>
          </p:sp>
        </p:grpSp>
        <p:sp>
          <p:nvSpPr>
            <p:cNvPr id="77" name="Freeform 22"/>
            <p:cNvSpPr>
              <a:spLocks/>
            </p:cNvSpPr>
            <p:nvPr/>
          </p:nvSpPr>
          <p:spPr bwMode="auto">
            <a:xfrm>
              <a:off x="1422" y="2061"/>
              <a:ext cx="433" cy="238"/>
            </a:xfrm>
            <a:custGeom>
              <a:avLst/>
              <a:gdLst>
                <a:gd name="T0" fmla="*/ 0 w 363"/>
                <a:gd name="T1" fmla="*/ 0 h 606"/>
                <a:gd name="T2" fmla="*/ 1200 w 363"/>
                <a:gd name="T3" fmla="*/ 0 h 606"/>
                <a:gd name="T4" fmla="*/ 751 w 363"/>
                <a:gd name="T5" fmla="*/ 0 h 606"/>
                <a:gd name="T6" fmla="*/ 2251 w 363"/>
                <a:gd name="T7" fmla="*/ 0 h 60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63"/>
                <a:gd name="T13" fmla="*/ 0 h 606"/>
                <a:gd name="T14" fmla="*/ 363 w 363"/>
                <a:gd name="T15" fmla="*/ 606 h 60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63" h="606">
                  <a:moveTo>
                    <a:pt x="0" y="4"/>
                  </a:moveTo>
                  <a:cubicBezTo>
                    <a:pt x="87" y="2"/>
                    <a:pt x="174" y="0"/>
                    <a:pt x="194" y="86"/>
                  </a:cubicBezTo>
                  <a:cubicBezTo>
                    <a:pt x="214" y="172"/>
                    <a:pt x="93" y="438"/>
                    <a:pt x="121" y="522"/>
                  </a:cubicBezTo>
                  <a:cubicBezTo>
                    <a:pt x="149" y="606"/>
                    <a:pt x="256" y="598"/>
                    <a:pt x="363" y="590"/>
                  </a:cubicBezTo>
                </a:path>
              </a:pathLst>
            </a:custGeom>
            <a:noFill/>
            <a:ln w="28575">
              <a:solidFill>
                <a:srgbClr val="00FF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algn="ctr"/>
              <a:endParaRPr lang="he-IL"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8" name="Freeform 23"/>
            <p:cNvSpPr>
              <a:spLocks/>
            </p:cNvSpPr>
            <p:nvPr/>
          </p:nvSpPr>
          <p:spPr bwMode="auto">
            <a:xfrm>
              <a:off x="1326" y="2447"/>
              <a:ext cx="524" cy="131"/>
            </a:xfrm>
            <a:custGeom>
              <a:avLst/>
              <a:gdLst>
                <a:gd name="T0" fmla="*/ 0 w 402"/>
                <a:gd name="T1" fmla="*/ 102 h 131"/>
                <a:gd name="T2" fmla="*/ 1847 w 402"/>
                <a:gd name="T3" fmla="*/ 5 h 131"/>
                <a:gd name="T4" fmla="*/ 4365 w 402"/>
                <a:gd name="T5" fmla="*/ 131 h 131"/>
                <a:gd name="T6" fmla="*/ 0 60000 65536"/>
                <a:gd name="T7" fmla="*/ 0 60000 65536"/>
                <a:gd name="T8" fmla="*/ 0 60000 65536"/>
                <a:gd name="T9" fmla="*/ 0 w 402"/>
                <a:gd name="T10" fmla="*/ 0 h 131"/>
                <a:gd name="T11" fmla="*/ 402 w 402"/>
                <a:gd name="T12" fmla="*/ 131 h 1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02" h="131">
                  <a:moveTo>
                    <a:pt x="0" y="102"/>
                  </a:moveTo>
                  <a:cubicBezTo>
                    <a:pt x="28" y="86"/>
                    <a:pt x="103" y="0"/>
                    <a:pt x="170" y="5"/>
                  </a:cubicBezTo>
                  <a:cubicBezTo>
                    <a:pt x="237" y="10"/>
                    <a:pt x="354" y="105"/>
                    <a:pt x="402" y="131"/>
                  </a:cubicBezTo>
                </a:path>
              </a:pathLst>
            </a:custGeom>
            <a:noFill/>
            <a:ln w="28575">
              <a:solidFill>
                <a:srgbClr val="FF0066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algn="ctr"/>
              <a:endParaRPr lang="he-IL"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85" name="Group 25"/>
          <p:cNvGrpSpPr>
            <a:grpSpLocks/>
          </p:cNvGrpSpPr>
          <p:nvPr/>
        </p:nvGrpSpPr>
        <p:grpSpPr bwMode="auto">
          <a:xfrm>
            <a:off x="5821363" y="2380580"/>
            <a:ext cx="2638425" cy="2232025"/>
            <a:chOff x="3667" y="1400"/>
            <a:chExt cx="1662" cy="1406"/>
          </a:xfrm>
        </p:grpSpPr>
        <p:grpSp>
          <p:nvGrpSpPr>
            <p:cNvPr id="86" name="Group 26"/>
            <p:cNvGrpSpPr>
              <a:grpSpLocks/>
            </p:cNvGrpSpPr>
            <p:nvPr/>
          </p:nvGrpSpPr>
          <p:grpSpPr bwMode="auto">
            <a:xfrm>
              <a:off x="4026" y="1400"/>
              <a:ext cx="1195" cy="412"/>
              <a:chOff x="3332" y="1649"/>
              <a:chExt cx="1195" cy="412"/>
            </a:xfrm>
          </p:grpSpPr>
          <p:sp>
            <p:nvSpPr>
              <p:cNvPr id="96" name="AutoShape 27"/>
              <p:cNvSpPr>
                <a:spLocks noChangeArrowheads="1"/>
              </p:cNvSpPr>
              <p:nvPr/>
            </p:nvSpPr>
            <p:spPr bwMode="auto">
              <a:xfrm>
                <a:off x="3433" y="1649"/>
                <a:ext cx="990" cy="412"/>
              </a:xfrm>
              <a:prstGeom prst="roundRect">
                <a:avLst>
                  <a:gd name="adj" fmla="val 16667"/>
                </a:avLst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he-IL"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97" name="Text Box 28"/>
              <p:cNvSpPr txBox="1">
                <a:spLocks noChangeArrowheads="1"/>
              </p:cNvSpPr>
              <p:nvPr/>
            </p:nvSpPr>
            <p:spPr bwMode="auto">
              <a:xfrm>
                <a:off x="3332" y="1679"/>
                <a:ext cx="1195" cy="3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>
                    <a:solidFill>
                      <a:schemeClr val="accent2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Approximation Theory</a:t>
                </a:r>
              </a:p>
            </p:txBody>
          </p:sp>
        </p:grpSp>
        <p:grpSp>
          <p:nvGrpSpPr>
            <p:cNvPr id="87" name="Group 29"/>
            <p:cNvGrpSpPr>
              <a:grpSpLocks/>
            </p:cNvGrpSpPr>
            <p:nvPr/>
          </p:nvGrpSpPr>
          <p:grpSpPr bwMode="auto">
            <a:xfrm>
              <a:off x="4390" y="1895"/>
              <a:ext cx="939" cy="382"/>
              <a:chOff x="2936" y="2207"/>
              <a:chExt cx="939" cy="382"/>
            </a:xfrm>
          </p:grpSpPr>
          <p:sp>
            <p:nvSpPr>
              <p:cNvPr id="94" name="AutoShape 30"/>
              <p:cNvSpPr>
                <a:spLocks noChangeArrowheads="1"/>
              </p:cNvSpPr>
              <p:nvPr/>
            </p:nvSpPr>
            <p:spPr bwMode="auto">
              <a:xfrm>
                <a:off x="3085" y="2209"/>
                <a:ext cx="629" cy="380"/>
              </a:xfrm>
              <a:prstGeom prst="roundRect">
                <a:avLst>
                  <a:gd name="adj" fmla="val 16667"/>
                </a:avLst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he-IL"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95" name="Text Box 31"/>
              <p:cNvSpPr txBox="1">
                <a:spLocks noChangeArrowheads="1"/>
              </p:cNvSpPr>
              <p:nvPr/>
            </p:nvSpPr>
            <p:spPr bwMode="auto">
              <a:xfrm>
                <a:off x="2936" y="2207"/>
                <a:ext cx="939" cy="3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>
                    <a:solidFill>
                      <a:schemeClr val="bg1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Linear    Algebra</a:t>
                </a:r>
              </a:p>
            </p:txBody>
          </p:sp>
        </p:grpSp>
        <p:grpSp>
          <p:nvGrpSpPr>
            <p:cNvPr id="88" name="Group 32"/>
            <p:cNvGrpSpPr>
              <a:grpSpLocks/>
            </p:cNvGrpSpPr>
            <p:nvPr/>
          </p:nvGrpSpPr>
          <p:grpSpPr bwMode="auto">
            <a:xfrm>
              <a:off x="4179" y="2431"/>
              <a:ext cx="1088" cy="375"/>
              <a:chOff x="3354" y="2678"/>
              <a:chExt cx="1088" cy="375"/>
            </a:xfrm>
          </p:grpSpPr>
          <p:sp>
            <p:nvSpPr>
              <p:cNvPr id="92" name="AutoShape 33"/>
              <p:cNvSpPr>
                <a:spLocks noChangeArrowheads="1"/>
              </p:cNvSpPr>
              <p:nvPr/>
            </p:nvSpPr>
            <p:spPr bwMode="auto">
              <a:xfrm>
                <a:off x="3466" y="2678"/>
                <a:ext cx="882" cy="375"/>
              </a:xfrm>
              <a:prstGeom prst="roundRect">
                <a:avLst>
                  <a:gd name="adj" fmla="val 16667"/>
                </a:avLst>
              </a:prstGeom>
              <a:solidFill>
                <a:srgbClr val="5F5F5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he-IL"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93" name="Text Box 34"/>
              <p:cNvSpPr txBox="1">
                <a:spLocks noChangeArrowheads="1"/>
              </p:cNvSpPr>
              <p:nvPr/>
            </p:nvSpPr>
            <p:spPr bwMode="auto">
              <a:xfrm>
                <a:off x="3354" y="2685"/>
                <a:ext cx="1088" cy="3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ea typeface="Tahoma" panose="020B0604030504040204" pitchFamily="34" charset="0"/>
                    <a:cs typeface="Tahoma" panose="020B0604030504040204" pitchFamily="34" charset="0"/>
                  </a:rPr>
                  <a:t>Optimization Theory</a:t>
                </a:r>
              </a:p>
            </p:txBody>
          </p:sp>
        </p:grpSp>
        <p:sp>
          <p:nvSpPr>
            <p:cNvPr id="89" name="Freeform 35"/>
            <p:cNvSpPr>
              <a:spLocks/>
            </p:cNvSpPr>
            <p:nvPr/>
          </p:nvSpPr>
          <p:spPr bwMode="auto">
            <a:xfrm>
              <a:off x="3667" y="1585"/>
              <a:ext cx="460" cy="222"/>
            </a:xfrm>
            <a:custGeom>
              <a:avLst/>
              <a:gdLst>
                <a:gd name="T0" fmla="*/ 572 w 487"/>
                <a:gd name="T1" fmla="*/ 0 h 295"/>
                <a:gd name="T2" fmla="*/ 404 w 487"/>
                <a:gd name="T3" fmla="*/ 6 h 295"/>
                <a:gd name="T4" fmla="*/ 164 w 487"/>
                <a:gd name="T5" fmla="*/ 9 h 295"/>
                <a:gd name="T6" fmla="*/ 0 w 487"/>
                <a:gd name="T7" fmla="*/ 23 h 29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87"/>
                <a:gd name="T13" fmla="*/ 0 h 295"/>
                <a:gd name="T14" fmla="*/ 487 w 487"/>
                <a:gd name="T15" fmla="*/ 295 h 29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87" h="295">
                  <a:moveTo>
                    <a:pt x="487" y="0"/>
                  </a:moveTo>
                  <a:cubicBezTo>
                    <a:pt x="463" y="14"/>
                    <a:pt x="401" y="64"/>
                    <a:pt x="343" y="83"/>
                  </a:cubicBezTo>
                  <a:cubicBezTo>
                    <a:pt x="285" y="102"/>
                    <a:pt x="197" y="80"/>
                    <a:pt x="140" y="115"/>
                  </a:cubicBezTo>
                  <a:cubicBezTo>
                    <a:pt x="83" y="150"/>
                    <a:pt x="29" y="258"/>
                    <a:pt x="0" y="295"/>
                  </a:cubicBezTo>
                </a:path>
              </a:pathLst>
            </a:custGeom>
            <a:noFill/>
            <a:ln w="28575">
              <a:solidFill>
                <a:srgbClr val="9966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algn="ctr"/>
              <a:endParaRPr lang="he-IL"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0" name="Freeform 36"/>
            <p:cNvSpPr>
              <a:spLocks/>
            </p:cNvSpPr>
            <p:nvPr/>
          </p:nvSpPr>
          <p:spPr bwMode="auto">
            <a:xfrm>
              <a:off x="3709" y="2082"/>
              <a:ext cx="867" cy="266"/>
            </a:xfrm>
            <a:custGeom>
              <a:avLst/>
              <a:gdLst>
                <a:gd name="T0" fmla="*/ 18852 w 590"/>
                <a:gd name="T1" fmla="*/ 0 h 461"/>
                <a:gd name="T2" fmla="*/ 8187 w 590"/>
                <a:gd name="T3" fmla="*/ 1 h 461"/>
                <a:gd name="T4" fmla="*/ 9267 w 590"/>
                <a:gd name="T5" fmla="*/ 3 h 461"/>
                <a:gd name="T6" fmla="*/ 0 w 590"/>
                <a:gd name="T7" fmla="*/ 3 h 4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90"/>
                <a:gd name="T13" fmla="*/ 0 h 461"/>
                <a:gd name="T14" fmla="*/ 590 w 590"/>
                <a:gd name="T15" fmla="*/ 461 h 4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90" h="461">
                  <a:moveTo>
                    <a:pt x="590" y="0"/>
                  </a:moveTo>
                  <a:cubicBezTo>
                    <a:pt x="535" y="30"/>
                    <a:pt x="306" y="109"/>
                    <a:pt x="256" y="179"/>
                  </a:cubicBezTo>
                  <a:cubicBezTo>
                    <a:pt x="206" y="249"/>
                    <a:pt x="333" y="381"/>
                    <a:pt x="290" y="421"/>
                  </a:cubicBezTo>
                  <a:cubicBezTo>
                    <a:pt x="247" y="461"/>
                    <a:pt x="123" y="438"/>
                    <a:pt x="0" y="416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algn="ctr"/>
              <a:endParaRPr lang="he-IL"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1" name="Freeform 37"/>
            <p:cNvSpPr>
              <a:spLocks/>
            </p:cNvSpPr>
            <p:nvPr/>
          </p:nvSpPr>
          <p:spPr bwMode="auto">
            <a:xfrm>
              <a:off x="3714" y="2508"/>
              <a:ext cx="572" cy="203"/>
            </a:xfrm>
            <a:custGeom>
              <a:avLst/>
              <a:gdLst>
                <a:gd name="T0" fmla="*/ 2091 w 479"/>
                <a:gd name="T1" fmla="*/ 4 h 283"/>
                <a:gd name="T2" fmla="*/ 659 w 479"/>
                <a:gd name="T3" fmla="*/ 4 h 283"/>
                <a:gd name="T4" fmla="*/ 1197 w 479"/>
                <a:gd name="T5" fmla="*/ 1 h 283"/>
                <a:gd name="T6" fmla="*/ 0 w 479"/>
                <a:gd name="T7" fmla="*/ 1 h 2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79"/>
                <a:gd name="T13" fmla="*/ 0 h 283"/>
                <a:gd name="T14" fmla="*/ 479 w 479"/>
                <a:gd name="T15" fmla="*/ 283 h 2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79" h="283">
                  <a:moveTo>
                    <a:pt x="479" y="242"/>
                  </a:moveTo>
                  <a:cubicBezTo>
                    <a:pt x="424" y="244"/>
                    <a:pt x="184" y="283"/>
                    <a:pt x="150" y="252"/>
                  </a:cubicBezTo>
                  <a:cubicBezTo>
                    <a:pt x="116" y="221"/>
                    <a:pt x="299" y="93"/>
                    <a:pt x="274" y="53"/>
                  </a:cubicBezTo>
                  <a:cubicBezTo>
                    <a:pt x="249" y="13"/>
                    <a:pt x="124" y="0"/>
                    <a:pt x="0" y="15"/>
                  </a:cubicBezTo>
                </a:path>
              </a:pathLst>
            </a:custGeom>
            <a:noFill/>
            <a:ln w="28575">
              <a:solidFill>
                <a:schemeClr val="folHlink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algn="ctr"/>
              <a:endParaRPr lang="he-IL"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20" name="Freeform 119"/>
          <p:cNvSpPr>
            <a:spLocks noChangeArrowheads="1"/>
          </p:cNvSpPr>
          <p:nvPr/>
        </p:nvSpPr>
        <p:spPr bwMode="auto">
          <a:xfrm>
            <a:off x="1870075" y="2666330"/>
            <a:ext cx="1116013" cy="452438"/>
          </a:xfrm>
          <a:custGeom>
            <a:avLst/>
            <a:gdLst>
              <a:gd name="T0" fmla="*/ 0 w 1023457"/>
              <a:gd name="T1" fmla="*/ 0 h 679508"/>
              <a:gd name="T2" fmla="*/ 1133421 w 1023457"/>
              <a:gd name="T3" fmla="*/ 3024 h 679508"/>
              <a:gd name="T4" fmla="*/ 1279667 w 1023457"/>
              <a:gd name="T5" fmla="*/ 14907 h 679508"/>
              <a:gd name="T6" fmla="*/ 2230278 w 1023457"/>
              <a:gd name="T7" fmla="*/ 17499 h 679508"/>
              <a:gd name="T8" fmla="*/ 0 60000 65536"/>
              <a:gd name="T9" fmla="*/ 0 60000 65536"/>
              <a:gd name="T10" fmla="*/ 0 60000 65536"/>
              <a:gd name="T11" fmla="*/ 0 60000 65536"/>
              <a:gd name="T12" fmla="*/ 0 w 1023457"/>
              <a:gd name="T13" fmla="*/ 0 h 679508"/>
              <a:gd name="T14" fmla="*/ 1023457 w 1023457"/>
              <a:gd name="T15" fmla="*/ 679508 h 67950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23457" h="679508">
                <a:moveTo>
                  <a:pt x="0" y="0"/>
                </a:moveTo>
                <a:cubicBezTo>
                  <a:pt x="211123" y="10486"/>
                  <a:pt x="422246" y="20972"/>
                  <a:pt x="520117" y="117445"/>
                </a:cubicBezTo>
                <a:cubicBezTo>
                  <a:pt x="617989" y="213918"/>
                  <a:pt x="503339" y="485163"/>
                  <a:pt x="587229" y="578840"/>
                </a:cubicBezTo>
                <a:cubicBezTo>
                  <a:pt x="671119" y="672517"/>
                  <a:pt x="847288" y="676012"/>
                  <a:pt x="1023457" y="679508"/>
                </a:cubicBezTo>
              </a:path>
            </a:pathLst>
          </a:custGeom>
          <a:noFill/>
          <a:ln w="22225" algn="ctr">
            <a:solidFill>
              <a:srgbClr val="009999"/>
            </a:solidFill>
            <a:round/>
            <a:headEnd/>
            <a:tailEnd type="triangle" w="med" len="med"/>
          </a:ln>
        </p:spPr>
        <p:txBody>
          <a:bodyPr/>
          <a:lstStyle/>
          <a:p>
            <a:pPr algn="ctr"/>
            <a:endParaRPr lang="he-IL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2" name="AutoShape 56"/>
          <p:cNvSpPr>
            <a:spLocks noChangeArrowheads="1"/>
          </p:cNvSpPr>
          <p:nvPr/>
        </p:nvSpPr>
        <p:spPr bwMode="auto">
          <a:xfrm>
            <a:off x="3865817" y="4680868"/>
            <a:ext cx="928688" cy="527422"/>
          </a:xfrm>
          <a:prstGeom prst="downArrow">
            <a:avLst>
              <a:gd name="adj1" fmla="val 61713"/>
              <a:gd name="adj2" fmla="val 47657"/>
            </a:avLst>
          </a:prstGeom>
          <a:solidFill>
            <a:schemeClr val="bg1">
              <a:lumMod val="50000"/>
            </a:schemeClr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he-IL" sz="2000">
              <a:latin typeface="Calibri" panose="020F050202020403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3253365" y="5267633"/>
            <a:ext cx="1235306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Interpolation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2854306" y="6033810"/>
            <a:ext cx="950962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Prediction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99777" y="6033809"/>
            <a:ext cx="1167619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Compression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71505" y="5646927"/>
            <a:ext cx="1429275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Inverse Problems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978424" y="6123907"/>
            <a:ext cx="1207905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Anomaly detection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1517704" y="6042668"/>
            <a:ext cx="1239934" cy="33855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Clustering</a:t>
            </a:r>
            <a:endParaRPr lang="he-IL" sz="1600" dirty="0">
              <a:solidFill>
                <a:schemeClr val="bg1"/>
              </a:solidFill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222552" y="6123907"/>
            <a:ext cx="736621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Sensor-Fusion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4558914" y="5181612"/>
            <a:ext cx="974730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Source-Separation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5603887" y="5391109"/>
            <a:ext cx="1255299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Segmentation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3855576" y="6128253"/>
            <a:ext cx="1059801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Recognition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1245489" y="5443222"/>
            <a:ext cx="1583567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Semi-Supervised Learning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906779" y="5490782"/>
            <a:ext cx="1181968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Identification</a:t>
            </a:r>
            <a:endParaRPr lang="he-IL" sz="1600" dirty="0">
              <a:solidFill>
                <a:schemeClr val="bg1"/>
              </a:solidFill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5424210" y="5758029"/>
            <a:ext cx="1243596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Classification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2896064" y="6393341"/>
            <a:ext cx="923289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Synthesis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4355393" y="5762654"/>
            <a:ext cx="1023613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r>
              <a:rPr lang="en-US" sz="1400" b="0" dirty="0" err="1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Denoising</a:t>
            </a:r>
            <a:endParaRPr lang="he-IL" sz="1400" dirty="0">
              <a:solidFill>
                <a:schemeClr val="bg1"/>
              </a:solidFill>
            </a:endParaRPr>
          </a:p>
        </p:txBody>
      </p:sp>
      <p:sp>
        <p:nvSpPr>
          <p:cNvPr id="138" name="Oval 137"/>
          <p:cNvSpPr/>
          <p:nvPr/>
        </p:nvSpPr>
        <p:spPr bwMode="auto">
          <a:xfrm>
            <a:off x="6752704" y="5858105"/>
            <a:ext cx="169089" cy="153889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e-IL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9" name="Oval 138"/>
          <p:cNvSpPr/>
          <p:nvPr/>
        </p:nvSpPr>
        <p:spPr bwMode="auto">
          <a:xfrm>
            <a:off x="6996544" y="5858105"/>
            <a:ext cx="169089" cy="153889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e-IL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40" name="Oval 139"/>
          <p:cNvSpPr/>
          <p:nvPr/>
        </p:nvSpPr>
        <p:spPr bwMode="auto">
          <a:xfrm>
            <a:off x="7240384" y="5858105"/>
            <a:ext cx="169089" cy="153889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1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e-IL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72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0" grpId="0"/>
      <p:bldP spid="120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+mn-lt"/>
                <a:cs typeface="+mn-cs"/>
              </a:rPr>
              <a:t>Course Content</a:t>
            </a:r>
          </a:p>
        </p:txBody>
      </p:sp>
      <p:sp>
        <p:nvSpPr>
          <p:cNvPr id="61" name="Freeform 21"/>
          <p:cNvSpPr>
            <a:spLocks noChangeArrowheads="1"/>
          </p:cNvSpPr>
          <p:nvPr/>
        </p:nvSpPr>
        <p:spPr bwMode="auto">
          <a:xfrm>
            <a:off x="1403647" y="2276872"/>
            <a:ext cx="6014273" cy="2304255"/>
          </a:xfrm>
          <a:custGeom>
            <a:avLst/>
            <a:gdLst>
              <a:gd name="T0" fmla="*/ 4038694 w 6758248"/>
              <a:gd name="T1" fmla="*/ 62642 h 2540924"/>
              <a:gd name="T2" fmla="*/ 4272540 w 6758248"/>
              <a:gd name="T3" fmla="*/ 48386 h 2540924"/>
              <a:gd name="T4" fmla="*/ 3846462 w 6758248"/>
              <a:gd name="T5" fmla="*/ 305868 h 2540924"/>
              <a:gd name="T6" fmla="*/ 4367525 w 6758248"/>
              <a:gd name="T7" fmla="*/ 461394 h 2540924"/>
              <a:gd name="T8" fmla="*/ 3987583 w 6758248"/>
              <a:gd name="T9" fmla="*/ 513237 h 2540924"/>
              <a:gd name="T10" fmla="*/ 4351244 w 6758248"/>
              <a:gd name="T11" fmla="*/ 953893 h 2540924"/>
              <a:gd name="T12" fmla="*/ 3618495 w 6758248"/>
              <a:gd name="T13" fmla="*/ 787999 h 2540924"/>
              <a:gd name="T14" fmla="*/ 3998440 w 6758248"/>
              <a:gd name="T15" fmla="*/ 1239024 h 2540924"/>
              <a:gd name="T16" fmla="*/ 3276549 w 6758248"/>
              <a:gd name="T17" fmla="*/ 1042024 h 2540924"/>
              <a:gd name="T18" fmla="*/ 3455664 w 6758248"/>
              <a:gd name="T19" fmla="*/ 1575997 h 2540924"/>
              <a:gd name="T20" fmla="*/ 2842329 w 6758248"/>
              <a:gd name="T21" fmla="*/ 1093867 h 2540924"/>
              <a:gd name="T22" fmla="*/ 2424393 w 6758248"/>
              <a:gd name="T23" fmla="*/ 1420471 h 2540924"/>
              <a:gd name="T24" fmla="*/ 2332122 w 6758248"/>
              <a:gd name="T25" fmla="*/ 1088682 h 2540924"/>
              <a:gd name="T26" fmla="*/ 1925040 w 6758248"/>
              <a:gd name="T27" fmla="*/ 1384181 h 2540924"/>
              <a:gd name="T28" fmla="*/ 1805629 w 6758248"/>
              <a:gd name="T29" fmla="*/ 1088682 h 2540924"/>
              <a:gd name="T30" fmla="*/ 1420261 w 6758248"/>
              <a:gd name="T31" fmla="*/ 1430838 h 2540924"/>
              <a:gd name="T32" fmla="*/ 1300850 w 6758248"/>
              <a:gd name="T33" fmla="*/ 1088682 h 2540924"/>
              <a:gd name="T34" fmla="*/ 709226 w 6758248"/>
              <a:gd name="T35" fmla="*/ 1415287 h 2540924"/>
              <a:gd name="T36" fmla="*/ 872058 w 6758248"/>
              <a:gd name="T37" fmla="*/ 891683 h 2540924"/>
              <a:gd name="T38" fmla="*/ 74179 w 6758248"/>
              <a:gd name="T39" fmla="*/ 798367 h 2540924"/>
              <a:gd name="T40" fmla="*/ 426983 w 6758248"/>
              <a:gd name="T41" fmla="*/ 502868 h 2540924"/>
              <a:gd name="T42" fmla="*/ 361850 w 6758248"/>
              <a:gd name="T43" fmla="*/ 336974 h 2540924"/>
              <a:gd name="T44" fmla="*/ 128457 w 6758248"/>
              <a:gd name="T45" fmla="*/ 139973 h 2540924"/>
              <a:gd name="T46" fmla="*/ 806926 w 6758248"/>
              <a:gd name="T47" fmla="*/ 254026 h 2540924"/>
              <a:gd name="T48" fmla="*/ 1029463 w 6758248"/>
              <a:gd name="T49" fmla="*/ 20737 h 2540924"/>
              <a:gd name="T50" fmla="*/ 1311705 w 6758248"/>
              <a:gd name="T51" fmla="*/ 311052 h 2540924"/>
              <a:gd name="T52" fmla="*/ 1827342 w 6758248"/>
              <a:gd name="T53" fmla="*/ 31105 h 2540924"/>
              <a:gd name="T54" fmla="*/ 1832768 w 6758248"/>
              <a:gd name="T55" fmla="*/ 290315 h 2540924"/>
              <a:gd name="T56" fmla="*/ 2207283 w 6758248"/>
              <a:gd name="T57" fmla="*/ 10369 h 2540924"/>
              <a:gd name="T58" fmla="*/ 2158433 w 6758248"/>
              <a:gd name="T59" fmla="*/ 254026 h 2540924"/>
              <a:gd name="T60" fmla="*/ 2641503 w 6758248"/>
              <a:gd name="T61" fmla="*/ 5184 h 2540924"/>
              <a:gd name="T62" fmla="*/ 2608935 w 6758248"/>
              <a:gd name="T63" fmla="*/ 285131 h 2540924"/>
              <a:gd name="T64" fmla="*/ 3059438 w 6758248"/>
              <a:gd name="T65" fmla="*/ 10369 h 2540924"/>
              <a:gd name="T66" fmla="*/ 3048584 w 6758248"/>
              <a:gd name="T67" fmla="*/ 274763 h 2540924"/>
              <a:gd name="T68" fmla="*/ 3618495 w 6758248"/>
              <a:gd name="T69" fmla="*/ 5184 h 2540924"/>
              <a:gd name="T70" fmla="*/ 3390532 w 6758248"/>
              <a:gd name="T71" fmla="*/ 279948 h 2540924"/>
              <a:gd name="T72" fmla="*/ 4038694 w 6758248"/>
              <a:gd name="T73" fmla="*/ 62642 h 2540924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6758248"/>
              <a:gd name="T112" fmla="*/ 0 h 2540924"/>
              <a:gd name="T113" fmla="*/ 6758248 w 6758248"/>
              <a:gd name="T114" fmla="*/ 2540924 h 2540924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6758248" h="2540924">
                <a:moveTo>
                  <a:pt x="6185362" y="100446"/>
                </a:moveTo>
                <a:cubicBezTo>
                  <a:pt x="6410498" y="38562"/>
                  <a:pt x="6592570" y="12585"/>
                  <a:pt x="6543502" y="77586"/>
                </a:cubicBezTo>
                <a:cubicBezTo>
                  <a:pt x="6494434" y="142587"/>
                  <a:pt x="5866708" y="380077"/>
                  <a:pt x="5890953" y="490451"/>
                </a:cubicBezTo>
                <a:cubicBezTo>
                  <a:pt x="5915198" y="600825"/>
                  <a:pt x="6652953" y="684415"/>
                  <a:pt x="6688975" y="739833"/>
                </a:cubicBezTo>
                <a:cubicBezTo>
                  <a:pt x="6724997" y="795251"/>
                  <a:pt x="6111240" y="691343"/>
                  <a:pt x="6107084" y="822961"/>
                </a:cubicBezTo>
                <a:cubicBezTo>
                  <a:pt x="6102928" y="954579"/>
                  <a:pt x="6758248" y="1456113"/>
                  <a:pt x="6664037" y="1529542"/>
                </a:cubicBezTo>
                <a:cubicBezTo>
                  <a:pt x="6569826" y="1602971"/>
                  <a:pt x="5631873" y="1187335"/>
                  <a:pt x="5541818" y="1263535"/>
                </a:cubicBezTo>
                <a:cubicBezTo>
                  <a:pt x="5451763" y="1339735"/>
                  <a:pt x="6210992" y="1918855"/>
                  <a:pt x="6123709" y="1986742"/>
                </a:cubicBezTo>
                <a:cubicBezTo>
                  <a:pt x="6036426" y="2054629"/>
                  <a:pt x="5156662" y="1580804"/>
                  <a:pt x="5018117" y="1670859"/>
                </a:cubicBezTo>
                <a:cubicBezTo>
                  <a:pt x="4879572" y="1760914"/>
                  <a:pt x="5403273" y="2513216"/>
                  <a:pt x="5292437" y="2527070"/>
                </a:cubicBezTo>
                <a:cubicBezTo>
                  <a:pt x="5181601" y="2540924"/>
                  <a:pt x="4616334" y="1795550"/>
                  <a:pt x="4353098" y="1753986"/>
                </a:cubicBezTo>
                <a:cubicBezTo>
                  <a:pt x="4089862" y="1712422"/>
                  <a:pt x="3843251" y="2279074"/>
                  <a:pt x="3713018" y="2277688"/>
                </a:cubicBezTo>
                <a:cubicBezTo>
                  <a:pt x="3582785" y="2276303"/>
                  <a:pt x="3699164" y="1755371"/>
                  <a:pt x="3571702" y="1745673"/>
                </a:cubicBezTo>
                <a:cubicBezTo>
                  <a:pt x="3444240" y="1735975"/>
                  <a:pt x="3082636" y="2219499"/>
                  <a:pt x="2948247" y="2219499"/>
                </a:cubicBezTo>
                <a:cubicBezTo>
                  <a:pt x="2813858" y="2219499"/>
                  <a:pt x="2894214" y="1733204"/>
                  <a:pt x="2765367" y="1745673"/>
                </a:cubicBezTo>
                <a:cubicBezTo>
                  <a:pt x="2636520" y="1758142"/>
                  <a:pt x="2304011" y="2294313"/>
                  <a:pt x="2175164" y="2294313"/>
                </a:cubicBezTo>
                <a:cubicBezTo>
                  <a:pt x="2046317" y="2294313"/>
                  <a:pt x="2173778" y="1749829"/>
                  <a:pt x="1992284" y="1745673"/>
                </a:cubicBezTo>
                <a:cubicBezTo>
                  <a:pt x="1810790" y="1741517"/>
                  <a:pt x="1195648" y="2322022"/>
                  <a:pt x="1086197" y="2269375"/>
                </a:cubicBezTo>
                <a:cubicBezTo>
                  <a:pt x="976746" y="2216728"/>
                  <a:pt x="1497676" y="1594659"/>
                  <a:pt x="1335578" y="1429790"/>
                </a:cubicBezTo>
                <a:cubicBezTo>
                  <a:pt x="1173480" y="1264921"/>
                  <a:pt x="227214" y="1384070"/>
                  <a:pt x="113607" y="1280161"/>
                </a:cubicBezTo>
                <a:cubicBezTo>
                  <a:pt x="0" y="1176252"/>
                  <a:pt x="580506" y="929641"/>
                  <a:pt x="653935" y="806335"/>
                </a:cubicBezTo>
                <a:cubicBezTo>
                  <a:pt x="727364" y="683030"/>
                  <a:pt x="630382" y="637310"/>
                  <a:pt x="554182" y="540328"/>
                </a:cubicBezTo>
                <a:cubicBezTo>
                  <a:pt x="477982" y="443346"/>
                  <a:pt x="83128" y="246611"/>
                  <a:pt x="196735" y="224444"/>
                </a:cubicBezTo>
                <a:cubicBezTo>
                  <a:pt x="310342" y="202277"/>
                  <a:pt x="1005841" y="439189"/>
                  <a:pt x="1235826" y="407324"/>
                </a:cubicBezTo>
                <a:cubicBezTo>
                  <a:pt x="1465811" y="375459"/>
                  <a:pt x="1447800" y="18011"/>
                  <a:pt x="1576647" y="33251"/>
                </a:cubicBezTo>
                <a:cubicBezTo>
                  <a:pt x="1705494" y="48491"/>
                  <a:pt x="1805247" y="495993"/>
                  <a:pt x="2008909" y="498764"/>
                </a:cubicBezTo>
                <a:cubicBezTo>
                  <a:pt x="2212571" y="501535"/>
                  <a:pt x="2665614" y="55419"/>
                  <a:pt x="2798618" y="49877"/>
                </a:cubicBezTo>
                <a:cubicBezTo>
                  <a:pt x="2931622" y="44335"/>
                  <a:pt x="2709949" y="471055"/>
                  <a:pt x="2806931" y="465513"/>
                </a:cubicBezTo>
                <a:cubicBezTo>
                  <a:pt x="2903913" y="459971"/>
                  <a:pt x="3297382" y="26324"/>
                  <a:pt x="3380509" y="16626"/>
                </a:cubicBezTo>
                <a:cubicBezTo>
                  <a:pt x="3463636" y="6928"/>
                  <a:pt x="3194859" y="408710"/>
                  <a:pt x="3305695" y="407324"/>
                </a:cubicBezTo>
                <a:cubicBezTo>
                  <a:pt x="3416531" y="405939"/>
                  <a:pt x="3930534" y="0"/>
                  <a:pt x="4045527" y="8313"/>
                </a:cubicBezTo>
                <a:cubicBezTo>
                  <a:pt x="4160520" y="16626"/>
                  <a:pt x="3888971" y="455816"/>
                  <a:pt x="3995651" y="457201"/>
                </a:cubicBezTo>
                <a:cubicBezTo>
                  <a:pt x="4102331" y="458587"/>
                  <a:pt x="4573385" y="19397"/>
                  <a:pt x="4685607" y="16626"/>
                </a:cubicBezTo>
                <a:cubicBezTo>
                  <a:pt x="4797829" y="13855"/>
                  <a:pt x="4526280" y="441960"/>
                  <a:pt x="4668982" y="440575"/>
                </a:cubicBezTo>
                <a:cubicBezTo>
                  <a:pt x="4811684" y="439190"/>
                  <a:pt x="5454534" y="6928"/>
                  <a:pt x="5541818" y="8313"/>
                </a:cubicBezTo>
                <a:cubicBezTo>
                  <a:pt x="5629102" y="9699"/>
                  <a:pt x="5088775" y="401783"/>
                  <a:pt x="5192684" y="448888"/>
                </a:cubicBezTo>
                <a:lnTo>
                  <a:pt x="6185362" y="100446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algn="ctr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/>
          <a:lstStyle/>
          <a:p>
            <a:pPr algn="ctr"/>
            <a:endParaRPr lang="en-US"/>
          </a:p>
        </p:txBody>
      </p:sp>
      <p:sp>
        <p:nvSpPr>
          <p:cNvPr id="62" name="TextBox 19"/>
          <p:cNvSpPr txBox="1">
            <a:spLocks noChangeArrowheads="1"/>
          </p:cNvSpPr>
          <p:nvPr/>
        </p:nvSpPr>
        <p:spPr bwMode="auto">
          <a:xfrm>
            <a:off x="2015927" y="2704107"/>
            <a:ext cx="4949825" cy="1076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3200" b="0" dirty="0">
                <a:cs typeface="Tahoma" pitchFamily="34" charset="0"/>
              </a:rPr>
              <a:t>Sparse and Redundant Representations</a:t>
            </a:r>
          </a:p>
        </p:txBody>
      </p:sp>
      <p:sp>
        <p:nvSpPr>
          <p:cNvPr id="63" name="TextBox 22"/>
          <p:cNvSpPr txBox="1">
            <a:spLocks noChangeArrowheads="1"/>
          </p:cNvSpPr>
          <p:nvPr/>
        </p:nvSpPr>
        <p:spPr bwMode="auto">
          <a:xfrm>
            <a:off x="899914" y="1340768"/>
            <a:ext cx="68961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800" b="0" dirty="0">
                <a:cs typeface="Tahoma" pitchFamily="34" charset="0"/>
              </a:rPr>
              <a:t>Will review </a:t>
            </a:r>
            <a:r>
              <a:rPr lang="en-US" sz="2800" dirty="0">
                <a:cs typeface="Tahoma" pitchFamily="34" charset="0"/>
              </a:rPr>
              <a:t>~</a:t>
            </a:r>
            <a:r>
              <a:rPr lang="en-US" sz="2800" b="0" dirty="0">
                <a:cs typeface="Tahoma" pitchFamily="34" charset="0"/>
              </a:rPr>
              <a:t>20 years of tremendous                progress in the field of </a:t>
            </a:r>
          </a:p>
        </p:txBody>
      </p:sp>
      <p:sp>
        <p:nvSpPr>
          <p:cNvPr id="64" name="Rounded Rectangle 63"/>
          <p:cNvSpPr>
            <a:spLocks noChangeArrowheads="1"/>
          </p:cNvSpPr>
          <p:nvPr/>
        </p:nvSpPr>
        <p:spPr bwMode="auto">
          <a:xfrm>
            <a:off x="539552" y="5309195"/>
            <a:ext cx="2362200" cy="1000125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19050" algn="ctr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/>
          <a:lstStyle/>
          <a:p>
            <a:pPr algn="ctr"/>
            <a:endParaRPr lang="en-US" sz="2000" b="0"/>
          </a:p>
        </p:txBody>
      </p:sp>
      <p:sp>
        <p:nvSpPr>
          <p:cNvPr id="65" name="TextBox 64"/>
          <p:cNvSpPr txBox="1">
            <a:spLocks noChangeArrowheads="1"/>
          </p:cNvSpPr>
          <p:nvPr/>
        </p:nvSpPr>
        <p:spPr bwMode="auto">
          <a:xfrm>
            <a:off x="676077" y="5496520"/>
            <a:ext cx="207327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3200" b="0">
                <a:cs typeface="Tahoma" pitchFamily="34" charset="0"/>
              </a:rPr>
              <a:t>Theory</a:t>
            </a:r>
          </a:p>
        </p:txBody>
      </p:sp>
      <p:sp>
        <p:nvSpPr>
          <p:cNvPr id="66" name="Rounded Rectangle 65"/>
          <p:cNvSpPr>
            <a:spLocks noChangeArrowheads="1"/>
          </p:cNvSpPr>
          <p:nvPr/>
        </p:nvSpPr>
        <p:spPr bwMode="auto">
          <a:xfrm>
            <a:off x="3282752" y="5309195"/>
            <a:ext cx="2362200" cy="1000125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19050" algn="ctr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/>
          <a:lstStyle/>
          <a:p>
            <a:pPr algn="ctr"/>
            <a:endParaRPr lang="en-US" sz="2000" b="0"/>
          </a:p>
        </p:txBody>
      </p:sp>
      <p:sp>
        <p:nvSpPr>
          <p:cNvPr id="67" name="TextBox 66"/>
          <p:cNvSpPr txBox="1">
            <a:spLocks noChangeArrowheads="1"/>
          </p:cNvSpPr>
          <p:nvPr/>
        </p:nvSpPr>
        <p:spPr bwMode="auto">
          <a:xfrm>
            <a:off x="3300214" y="5311458"/>
            <a:ext cx="2328863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3200" b="0" dirty="0">
                <a:cs typeface="Tahoma" pitchFamily="34" charset="0"/>
              </a:rPr>
              <a:t>Numerical Problems</a:t>
            </a:r>
            <a:endParaRPr lang="en-US" sz="4400" b="0" dirty="0">
              <a:cs typeface="Tahoma" pitchFamily="34" charset="0"/>
            </a:endParaRPr>
          </a:p>
        </p:txBody>
      </p:sp>
      <p:sp>
        <p:nvSpPr>
          <p:cNvPr id="68" name="Rounded Rectangle 67"/>
          <p:cNvSpPr>
            <a:spLocks noChangeArrowheads="1"/>
          </p:cNvSpPr>
          <p:nvPr/>
        </p:nvSpPr>
        <p:spPr bwMode="auto">
          <a:xfrm>
            <a:off x="6043414" y="5309195"/>
            <a:ext cx="2362200" cy="1000125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</a:schemeClr>
          </a:solidFill>
          <a:ln w="19050" algn="ctr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/>
          <a:lstStyle/>
          <a:p>
            <a:pPr algn="ctr"/>
            <a:endParaRPr lang="en-US" sz="2000" b="0"/>
          </a:p>
        </p:txBody>
      </p:sp>
      <p:sp>
        <p:nvSpPr>
          <p:cNvPr id="69" name="TextBox 68"/>
          <p:cNvSpPr txBox="1">
            <a:spLocks noChangeArrowheads="1"/>
          </p:cNvSpPr>
          <p:nvPr/>
        </p:nvSpPr>
        <p:spPr bwMode="auto">
          <a:xfrm>
            <a:off x="6043415" y="5398546"/>
            <a:ext cx="2362200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>
                <a:cs typeface="Tahoma" pitchFamily="34" charset="0"/>
              </a:rPr>
              <a:t>Applications </a:t>
            </a:r>
            <a:r>
              <a:rPr lang="en-US" sz="2000" b="0" dirty="0">
                <a:cs typeface="Tahoma" pitchFamily="34" charset="0"/>
              </a:rPr>
              <a:t>(image processing)</a:t>
            </a:r>
            <a:endParaRPr lang="en-US" sz="3600" b="0" dirty="0">
              <a:cs typeface="Tahoma" pitchFamily="34" charset="0"/>
            </a:endParaRPr>
          </a:p>
        </p:txBody>
      </p:sp>
      <p:sp>
        <p:nvSpPr>
          <p:cNvPr id="70" name="Freeform 28"/>
          <p:cNvSpPr>
            <a:spLocks/>
          </p:cNvSpPr>
          <p:nvPr/>
        </p:nvSpPr>
        <p:spPr bwMode="auto">
          <a:xfrm rot="-3231818">
            <a:off x="1486789" y="4431429"/>
            <a:ext cx="1228725" cy="708025"/>
          </a:xfrm>
          <a:custGeom>
            <a:avLst/>
            <a:gdLst>
              <a:gd name="T0" fmla="*/ 2147483647 w 567"/>
              <a:gd name="T1" fmla="*/ 2147483647 h 446"/>
              <a:gd name="T2" fmla="*/ 2147483647 w 567"/>
              <a:gd name="T3" fmla="*/ 2147483647 h 446"/>
              <a:gd name="T4" fmla="*/ 2147483647 w 567"/>
              <a:gd name="T5" fmla="*/ 0 h 446"/>
              <a:gd name="T6" fmla="*/ 2147483647 w 567"/>
              <a:gd name="T7" fmla="*/ 2147483647 h 446"/>
              <a:gd name="T8" fmla="*/ 2147483647 w 567"/>
              <a:gd name="T9" fmla="*/ 2147483647 h 446"/>
              <a:gd name="T10" fmla="*/ 2147483647 w 567"/>
              <a:gd name="T11" fmla="*/ 2147483647 h 446"/>
              <a:gd name="T12" fmla="*/ 2147483647 w 567"/>
              <a:gd name="T13" fmla="*/ 2147483647 h 446"/>
              <a:gd name="T14" fmla="*/ 2147483647 w 567"/>
              <a:gd name="T15" fmla="*/ 2147483647 h 446"/>
              <a:gd name="T16" fmla="*/ 2147483647 w 567"/>
              <a:gd name="T17" fmla="*/ 2147483647 h 44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67"/>
              <a:gd name="T28" fmla="*/ 0 h 446"/>
              <a:gd name="T29" fmla="*/ 567 w 567"/>
              <a:gd name="T30" fmla="*/ 446 h 44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67" h="446">
                <a:moveTo>
                  <a:pt x="532" y="30"/>
                </a:moveTo>
                <a:cubicBezTo>
                  <a:pt x="497" y="25"/>
                  <a:pt x="300" y="175"/>
                  <a:pt x="261" y="170"/>
                </a:cubicBezTo>
                <a:cubicBezTo>
                  <a:pt x="222" y="165"/>
                  <a:pt x="338" y="0"/>
                  <a:pt x="296" y="0"/>
                </a:cubicBezTo>
                <a:cubicBezTo>
                  <a:pt x="254" y="0"/>
                  <a:pt x="0" y="98"/>
                  <a:pt x="11" y="170"/>
                </a:cubicBezTo>
                <a:cubicBezTo>
                  <a:pt x="22" y="242"/>
                  <a:pt x="318" y="416"/>
                  <a:pt x="361" y="431"/>
                </a:cubicBezTo>
                <a:cubicBezTo>
                  <a:pt x="404" y="446"/>
                  <a:pt x="244" y="276"/>
                  <a:pt x="271" y="260"/>
                </a:cubicBezTo>
                <a:cubicBezTo>
                  <a:pt x="298" y="244"/>
                  <a:pt x="494" y="346"/>
                  <a:pt x="527" y="336"/>
                </a:cubicBezTo>
                <a:cubicBezTo>
                  <a:pt x="560" y="326"/>
                  <a:pt x="467" y="253"/>
                  <a:pt x="471" y="200"/>
                </a:cubicBezTo>
                <a:cubicBezTo>
                  <a:pt x="475" y="147"/>
                  <a:pt x="567" y="35"/>
                  <a:pt x="532" y="30"/>
                </a:cubicBezTo>
                <a:close/>
              </a:path>
            </a:pathLst>
          </a:cu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/>
            <a:endParaRPr lang="en-US"/>
          </a:p>
        </p:txBody>
      </p:sp>
      <p:sp>
        <p:nvSpPr>
          <p:cNvPr id="71" name="Freeform 28"/>
          <p:cNvSpPr>
            <a:spLocks/>
          </p:cNvSpPr>
          <p:nvPr/>
        </p:nvSpPr>
        <p:spPr bwMode="auto">
          <a:xfrm rot="-7697409">
            <a:off x="6258059" y="4298293"/>
            <a:ext cx="1228725" cy="708025"/>
          </a:xfrm>
          <a:custGeom>
            <a:avLst/>
            <a:gdLst>
              <a:gd name="T0" fmla="*/ 2147483647 w 567"/>
              <a:gd name="T1" fmla="*/ 2147483647 h 446"/>
              <a:gd name="T2" fmla="*/ 2147483647 w 567"/>
              <a:gd name="T3" fmla="*/ 2147483647 h 446"/>
              <a:gd name="T4" fmla="*/ 2147483647 w 567"/>
              <a:gd name="T5" fmla="*/ 0 h 446"/>
              <a:gd name="T6" fmla="*/ 2147483647 w 567"/>
              <a:gd name="T7" fmla="*/ 2147483647 h 446"/>
              <a:gd name="T8" fmla="*/ 2147483647 w 567"/>
              <a:gd name="T9" fmla="*/ 2147483647 h 446"/>
              <a:gd name="T10" fmla="*/ 2147483647 w 567"/>
              <a:gd name="T11" fmla="*/ 2147483647 h 446"/>
              <a:gd name="T12" fmla="*/ 2147483647 w 567"/>
              <a:gd name="T13" fmla="*/ 2147483647 h 446"/>
              <a:gd name="T14" fmla="*/ 2147483647 w 567"/>
              <a:gd name="T15" fmla="*/ 2147483647 h 446"/>
              <a:gd name="T16" fmla="*/ 2147483647 w 567"/>
              <a:gd name="T17" fmla="*/ 2147483647 h 44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67"/>
              <a:gd name="T28" fmla="*/ 0 h 446"/>
              <a:gd name="T29" fmla="*/ 567 w 567"/>
              <a:gd name="T30" fmla="*/ 446 h 44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67" h="446">
                <a:moveTo>
                  <a:pt x="532" y="30"/>
                </a:moveTo>
                <a:cubicBezTo>
                  <a:pt x="497" y="25"/>
                  <a:pt x="300" y="175"/>
                  <a:pt x="261" y="170"/>
                </a:cubicBezTo>
                <a:cubicBezTo>
                  <a:pt x="222" y="165"/>
                  <a:pt x="338" y="0"/>
                  <a:pt x="296" y="0"/>
                </a:cubicBezTo>
                <a:cubicBezTo>
                  <a:pt x="254" y="0"/>
                  <a:pt x="0" y="98"/>
                  <a:pt x="11" y="170"/>
                </a:cubicBezTo>
                <a:cubicBezTo>
                  <a:pt x="22" y="242"/>
                  <a:pt x="318" y="416"/>
                  <a:pt x="361" y="431"/>
                </a:cubicBezTo>
                <a:cubicBezTo>
                  <a:pt x="404" y="446"/>
                  <a:pt x="244" y="276"/>
                  <a:pt x="271" y="260"/>
                </a:cubicBezTo>
                <a:cubicBezTo>
                  <a:pt x="298" y="244"/>
                  <a:pt x="494" y="346"/>
                  <a:pt x="527" y="336"/>
                </a:cubicBezTo>
                <a:cubicBezTo>
                  <a:pt x="560" y="326"/>
                  <a:pt x="467" y="253"/>
                  <a:pt x="471" y="200"/>
                </a:cubicBezTo>
                <a:cubicBezTo>
                  <a:pt x="475" y="147"/>
                  <a:pt x="567" y="35"/>
                  <a:pt x="532" y="30"/>
                </a:cubicBezTo>
                <a:close/>
              </a:path>
            </a:pathLst>
          </a:cu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/>
            <a:endParaRPr lang="en-US"/>
          </a:p>
        </p:txBody>
      </p:sp>
      <p:sp>
        <p:nvSpPr>
          <p:cNvPr id="72" name="Freeform 28"/>
          <p:cNvSpPr>
            <a:spLocks/>
          </p:cNvSpPr>
          <p:nvPr/>
        </p:nvSpPr>
        <p:spPr bwMode="auto">
          <a:xfrm rot="-5400000">
            <a:off x="4013302" y="4404066"/>
            <a:ext cx="936625" cy="708025"/>
          </a:xfrm>
          <a:custGeom>
            <a:avLst/>
            <a:gdLst>
              <a:gd name="T0" fmla="*/ 2147483647 w 567"/>
              <a:gd name="T1" fmla="*/ 2147483647 h 446"/>
              <a:gd name="T2" fmla="*/ 2147483647 w 567"/>
              <a:gd name="T3" fmla="*/ 2147483647 h 446"/>
              <a:gd name="T4" fmla="*/ 2147483647 w 567"/>
              <a:gd name="T5" fmla="*/ 0 h 446"/>
              <a:gd name="T6" fmla="*/ 2147483647 w 567"/>
              <a:gd name="T7" fmla="*/ 2147483647 h 446"/>
              <a:gd name="T8" fmla="*/ 2147483647 w 567"/>
              <a:gd name="T9" fmla="*/ 2147483647 h 446"/>
              <a:gd name="T10" fmla="*/ 2147483647 w 567"/>
              <a:gd name="T11" fmla="*/ 2147483647 h 446"/>
              <a:gd name="T12" fmla="*/ 2147483647 w 567"/>
              <a:gd name="T13" fmla="*/ 2147483647 h 446"/>
              <a:gd name="T14" fmla="*/ 2147483647 w 567"/>
              <a:gd name="T15" fmla="*/ 2147483647 h 446"/>
              <a:gd name="T16" fmla="*/ 2147483647 w 567"/>
              <a:gd name="T17" fmla="*/ 2147483647 h 44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67"/>
              <a:gd name="T28" fmla="*/ 0 h 446"/>
              <a:gd name="T29" fmla="*/ 567 w 567"/>
              <a:gd name="T30" fmla="*/ 446 h 44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67" h="446">
                <a:moveTo>
                  <a:pt x="532" y="30"/>
                </a:moveTo>
                <a:cubicBezTo>
                  <a:pt x="497" y="25"/>
                  <a:pt x="300" y="175"/>
                  <a:pt x="261" y="170"/>
                </a:cubicBezTo>
                <a:cubicBezTo>
                  <a:pt x="222" y="165"/>
                  <a:pt x="338" y="0"/>
                  <a:pt x="296" y="0"/>
                </a:cubicBezTo>
                <a:cubicBezTo>
                  <a:pt x="254" y="0"/>
                  <a:pt x="0" y="98"/>
                  <a:pt x="11" y="170"/>
                </a:cubicBezTo>
                <a:cubicBezTo>
                  <a:pt x="22" y="242"/>
                  <a:pt x="318" y="416"/>
                  <a:pt x="361" y="431"/>
                </a:cubicBezTo>
                <a:cubicBezTo>
                  <a:pt x="404" y="446"/>
                  <a:pt x="244" y="276"/>
                  <a:pt x="271" y="260"/>
                </a:cubicBezTo>
                <a:cubicBezTo>
                  <a:pt x="298" y="244"/>
                  <a:pt x="494" y="346"/>
                  <a:pt x="527" y="336"/>
                </a:cubicBezTo>
                <a:cubicBezTo>
                  <a:pt x="560" y="326"/>
                  <a:pt x="467" y="253"/>
                  <a:pt x="471" y="200"/>
                </a:cubicBezTo>
                <a:cubicBezTo>
                  <a:pt x="475" y="147"/>
                  <a:pt x="567" y="35"/>
                  <a:pt x="532" y="30"/>
                </a:cubicBezTo>
                <a:close/>
              </a:path>
            </a:pathLst>
          </a:cu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1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/>
      <p:bldP spid="66" grpId="0" animBg="1"/>
      <p:bldP spid="67" grpId="0"/>
      <p:bldP spid="68" grpId="0" animBg="1"/>
      <p:bldP spid="69" grpId="0"/>
      <p:bldP spid="70" grpId="0" animBg="1"/>
      <p:bldP spid="71" grpId="0" animBg="1"/>
      <p:bldP spid="7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cs typeface="+mn-cs"/>
              </a:rPr>
              <a:t>Course Format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84" y="3915649"/>
            <a:ext cx="7767160" cy="4408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792" y="4419705"/>
            <a:ext cx="5682491" cy="24656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1568694"/>
            <a:ext cx="8579295" cy="224676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This course has been taught in the Technion in the past decade, and was quite successful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We kept updating it from time to time, adjusting to new discoveries and recent work, as this field matured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Since last year, the rules of the game have changed due to this …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7451" y="5190879"/>
            <a:ext cx="2061783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5400" dirty="0"/>
              <a:t>MOOC</a:t>
            </a:r>
            <a:endParaRPr lang="he-IL" sz="5400" dirty="0"/>
          </a:p>
        </p:txBody>
      </p:sp>
    </p:spTree>
    <p:extLst>
      <p:ext uri="{BB962C8B-B14F-4D97-AF65-F5344CB8AC3E}">
        <p14:creationId xmlns:p14="http://schemas.microsoft.com/office/powerpoint/2010/main" val="3412583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cs typeface="+mn-cs"/>
              </a:rPr>
              <a:t>Course Format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84" y="3915649"/>
            <a:ext cx="7767160" cy="4408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792" y="4419705"/>
            <a:ext cx="5682491" cy="24656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1" y="1470843"/>
            <a:ext cx="8229600" cy="246221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A year ago, Yaniv Romano and I worked hard to convert this course into a MOOC (Massive Open Online Course), serviced through </a:t>
            </a:r>
            <a:r>
              <a:rPr lang="en-US" sz="2400" u="sng" dirty="0">
                <a:hlinkClick r:id="rId5"/>
              </a:rPr>
              <a:t>EdX</a:t>
            </a:r>
            <a:r>
              <a:rPr lang="en-US" sz="2400" dirty="0"/>
              <a:t> (2 parts)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This means that the material we cover can now be taught through short videos and interactive work over the Internet 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On October 21</a:t>
            </a:r>
            <a:r>
              <a:rPr lang="en-US" sz="2400" baseline="30000" dirty="0"/>
              <a:t>th</a:t>
            </a:r>
            <a:r>
              <a:rPr lang="en-US" sz="2400" dirty="0"/>
              <a:t>, 2018, this MOOC started, open to anyone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7451" y="5190879"/>
            <a:ext cx="2061783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5400" dirty="0"/>
              <a:t>MOOC</a:t>
            </a:r>
            <a:endParaRPr lang="he-IL" sz="5400" dirty="0"/>
          </a:p>
        </p:txBody>
      </p:sp>
    </p:spTree>
    <p:extLst>
      <p:ext uri="{BB962C8B-B14F-4D97-AF65-F5344CB8AC3E}">
        <p14:creationId xmlns:p14="http://schemas.microsoft.com/office/powerpoint/2010/main" val="2312351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341784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cs typeface="+mn-cs"/>
              </a:rPr>
              <a:t>Technion’s</a:t>
            </a:r>
            <a:r>
              <a:rPr lang="en-US" dirty="0">
                <a:cs typeface="+mn-cs"/>
              </a:rPr>
              <a:t> Students: Course Format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1" y="1463293"/>
            <a:ext cx="8291263" cy="498598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You will be learning this course with the MOOC, just like others all around the world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In addition (1): 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We will hold weekly meetings to discuss the material of the past week, answer questions, and bring additional material. 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Your presence in these meeting is MANDATORY. Two absences are OK, and beyond that you lose 5% (from the final grade) per each lost meeting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In addition (2): You will perform a final project on a recent paper in this field [more details next]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he-IL" sz="2400" dirty="0">
                <a:ea typeface="Times New Roman" panose="02020603050405020304" pitchFamily="18" charset="0"/>
                <a:cs typeface="Times New Roman" panose="02020603050405020304" pitchFamily="18" charset="0"/>
              </a:rPr>
              <a:t>Note that the course has a very unusual format, and its load has been upgraded to 3 points</a:t>
            </a:r>
            <a:endParaRPr lang="en-US" altLang="he-IL" sz="2400" dirty="0"/>
          </a:p>
        </p:txBody>
      </p:sp>
    </p:spTree>
    <p:extLst>
      <p:ext uri="{BB962C8B-B14F-4D97-AF65-F5344CB8AC3E}">
        <p14:creationId xmlns:p14="http://schemas.microsoft.com/office/powerpoint/2010/main" val="329820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6857999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stretch>
              <a:fillRect l="-234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417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cs typeface="+mn-cs"/>
              </a:rPr>
              <a:t>Technion’s</a:t>
            </a:r>
            <a:r>
              <a:rPr lang="en-US" dirty="0">
                <a:cs typeface="+mn-cs"/>
              </a:rPr>
              <a:t> Students: Requirements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7504" y="1375603"/>
            <a:ext cx="8784976" cy="529375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54013" lvl="0" indent="-354013" eaLnBrk="0" fontAlgn="base" hangingPunct="0">
              <a:spcBef>
                <a:spcPct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altLang="he-IL" sz="2400" dirty="0">
                <a:ea typeface="Times New Roman" panose="02020603050405020304" pitchFamily="18" charset="0"/>
                <a:cs typeface="Times New Roman" panose="02020603050405020304" pitchFamily="18" charset="0"/>
              </a:rPr>
              <a:t>There will be 5 wet HW assignments within the EdX course and various quizzes. The wet HW concentrate on </a:t>
            </a:r>
            <a:r>
              <a:rPr lang="en-US" altLang="he-IL" sz="24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altLang="he-IL" sz="2400" dirty="0">
                <a:ea typeface="Times New Roman" panose="02020603050405020304" pitchFamily="18" charset="0"/>
                <a:cs typeface="Times New Roman" panose="02020603050405020304" pitchFamily="18" charset="0"/>
              </a:rPr>
              <a:t>/Python* implementation of algorithms that will be discussed in class  </a:t>
            </a:r>
            <a:endParaRPr lang="en-US" altLang="he-IL" sz="2400" dirty="0"/>
          </a:p>
          <a:p>
            <a:pPr marL="354013" lvl="0" indent="-354013" eaLnBrk="0" fontAlgn="base" hangingPunct="0">
              <a:spcBef>
                <a:spcPct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altLang="he-IL" sz="2400" dirty="0">
                <a:ea typeface="Times New Roman" panose="02020603050405020304" pitchFamily="18" charset="0"/>
                <a:cs typeface="Times New Roman" panose="02020603050405020304" pitchFamily="18" charset="0"/>
              </a:rPr>
              <a:t>The course requirements include a final project to be performed by singles or pairs based on recently published papers [a list will be shared with you]. The project will include </a:t>
            </a:r>
            <a:endParaRPr lang="en-US" altLang="he-IL" sz="2400" dirty="0"/>
          </a:p>
          <a:p>
            <a:pPr marL="811213" lvl="2" indent="-354013" eaLnBrk="0" fontAlgn="base" hangingPunct="0">
              <a:spcBef>
                <a:spcPct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he-IL" sz="2000" dirty="0">
                <a:ea typeface="Times New Roman" panose="02020603050405020304" pitchFamily="18" charset="0"/>
                <a:cs typeface="Times New Roman" panose="02020603050405020304" pitchFamily="18" charset="0"/>
              </a:rPr>
              <a:t>A final report (10-20 pages) summarizing your assigned papers, their contributions, and your own findings (open questions, simulation results, etc.). </a:t>
            </a:r>
            <a:endParaRPr lang="en-US" altLang="he-IL" sz="2000" dirty="0"/>
          </a:p>
          <a:p>
            <a:pPr marL="811213" lvl="2" indent="-354013" eaLnBrk="0" fontAlgn="base" hangingPunct="0">
              <a:spcBef>
                <a:spcPct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he-IL" sz="2000" dirty="0">
                <a:ea typeface="Times New Roman" panose="02020603050405020304" pitchFamily="18" charset="0"/>
                <a:cs typeface="Times New Roman" panose="02020603050405020304" pitchFamily="18" charset="0"/>
              </a:rPr>
              <a:t>A Power-point presentation of the project to be presented to the course lecturer by the end of the semester. </a:t>
            </a:r>
          </a:p>
          <a:p>
            <a:pPr marL="811213" lvl="2" indent="-354013" eaLnBrk="0" fontAlgn="base" hangingPunct="0">
              <a:spcBef>
                <a:spcPct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he-IL" sz="2000" dirty="0">
                <a:ea typeface="Times New Roman" panose="02020603050405020304" pitchFamily="18" charset="0"/>
                <a:cs typeface="Times New Roman" panose="02020603050405020304" pitchFamily="18" charset="0"/>
              </a:rPr>
              <a:t>Deadline for project submission: April 30</a:t>
            </a:r>
            <a:r>
              <a:rPr lang="en-US" altLang="he-IL" sz="2000" baseline="30000" dirty="0">
                <a:ea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altLang="he-IL" sz="2000" dirty="0">
                <a:ea typeface="Times New Roman" panose="02020603050405020304" pitchFamily="18" charset="0"/>
                <a:cs typeface="Times New Roman" panose="02020603050405020304" pitchFamily="18" charset="0"/>
              </a:rPr>
              <a:t>. No delays are allowed.</a:t>
            </a:r>
          </a:p>
          <a:p>
            <a:pPr marL="354013" lvl="1" indent="-354013" eaLnBrk="0" fontAlgn="base" hangingPunct="0">
              <a:spcBef>
                <a:spcPct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altLang="he-IL" sz="2400" dirty="0">
                <a:cs typeface="Times New Roman" panose="02020603050405020304" pitchFamily="18" charset="0"/>
              </a:rPr>
              <a:t>More on the project can be found in the </a:t>
            </a:r>
            <a:r>
              <a:rPr lang="en-US" altLang="he-IL" sz="2400" dirty="0">
                <a:cs typeface="Times New Roman" panose="02020603050405020304" pitchFamily="18" charset="0"/>
                <a:hlinkClick r:id="rId3" action="ppaction://hlinkfile"/>
              </a:rPr>
              <a:t>course webpage</a:t>
            </a:r>
            <a:endParaRPr lang="en-US" altLang="he-IL" sz="2400" dirty="0"/>
          </a:p>
        </p:txBody>
      </p:sp>
    </p:spTree>
    <p:extLst>
      <p:ext uri="{BB962C8B-B14F-4D97-AF65-F5344CB8AC3E}">
        <p14:creationId xmlns:p14="http://schemas.microsoft.com/office/powerpoint/2010/main" val="904333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1220</Words>
  <Application>Microsoft Office PowerPoint</Application>
  <PresentationFormat>On-screen Show (4:3)</PresentationFormat>
  <Paragraphs>175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Mangal</vt:lpstr>
      <vt:lpstr>Tahoma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edX Platform</vt:lpstr>
      <vt:lpstr>Register to edX</vt:lpstr>
      <vt:lpstr>Enrollment to The Course</vt:lpstr>
      <vt:lpstr>PowerPoint Presentation</vt:lpstr>
      <vt:lpstr>PowerPoint Presentation</vt:lpstr>
      <vt:lpstr>About the Program</vt:lpstr>
      <vt:lpstr>Logistics</vt:lpstr>
      <vt:lpstr>Course Structure</vt:lpstr>
      <vt:lpstr>Course Structure</vt:lpstr>
      <vt:lpstr>Course Structure</vt:lpstr>
      <vt:lpstr>Course Structure</vt:lpstr>
      <vt:lpstr>Course Structure</vt:lpstr>
      <vt:lpstr>Matlab Projects</vt:lpstr>
      <vt:lpstr>Submission in Matlab/Python*</vt:lpstr>
      <vt:lpstr>Second Part of the Course</vt:lpstr>
      <vt:lpstr>Second Part is Self-Paced</vt:lpstr>
      <vt:lpstr>Need Help? Want to Share Your Thoughts?</vt:lpstr>
      <vt:lpstr>That’s it… Good Luck!!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Yaniv Romano</dc:creator>
  <cp:lastModifiedBy>Adar Elad</cp:lastModifiedBy>
  <cp:revision>43</cp:revision>
  <dcterms:created xsi:type="dcterms:W3CDTF">2017-10-24T11:26:27Z</dcterms:created>
  <dcterms:modified xsi:type="dcterms:W3CDTF">2018-10-16T18:12:52Z</dcterms:modified>
</cp:coreProperties>
</file>

<file path=docProps/thumbnail.jpeg>
</file>